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  <p:sldMasterId id="2147483741" r:id="rId2"/>
    <p:sldMasterId id="2147483768" r:id="rId3"/>
  </p:sldMasterIdLst>
  <p:notesMasterIdLst>
    <p:notesMasterId r:id="rId43"/>
  </p:notesMasterIdLst>
  <p:sldIdLst>
    <p:sldId id="256" r:id="rId4"/>
    <p:sldId id="788" r:id="rId5"/>
    <p:sldId id="525" r:id="rId6"/>
    <p:sldId id="527" r:id="rId7"/>
    <p:sldId id="819" r:id="rId8"/>
    <p:sldId id="820" r:id="rId9"/>
    <p:sldId id="821" r:id="rId10"/>
    <p:sldId id="781" r:id="rId11"/>
    <p:sldId id="529" r:id="rId12"/>
    <p:sldId id="812" r:id="rId13"/>
    <p:sldId id="813" r:id="rId14"/>
    <p:sldId id="815" r:id="rId15"/>
    <p:sldId id="816" r:id="rId16"/>
    <p:sldId id="817" r:id="rId17"/>
    <p:sldId id="818" r:id="rId18"/>
    <p:sldId id="800" r:id="rId19"/>
    <p:sldId id="265" r:id="rId20"/>
    <p:sldId id="257" r:id="rId21"/>
    <p:sldId id="259" r:id="rId22"/>
    <p:sldId id="530" r:id="rId23"/>
    <p:sldId id="784" r:id="rId24"/>
    <p:sldId id="805" r:id="rId25"/>
    <p:sldId id="847" r:id="rId26"/>
    <p:sldId id="796" r:id="rId27"/>
    <p:sldId id="798" r:id="rId28"/>
    <p:sldId id="799" r:id="rId29"/>
    <p:sldId id="797" r:id="rId30"/>
    <p:sldId id="258" r:id="rId31"/>
    <p:sldId id="789" r:id="rId32"/>
    <p:sldId id="855" r:id="rId33"/>
    <p:sldId id="856" r:id="rId34"/>
    <p:sldId id="857" r:id="rId35"/>
    <p:sldId id="858" r:id="rId36"/>
    <p:sldId id="274" r:id="rId37"/>
    <p:sldId id="273" r:id="rId38"/>
    <p:sldId id="405" r:id="rId39"/>
    <p:sldId id="835" r:id="rId40"/>
    <p:sldId id="859" r:id="rId41"/>
    <p:sldId id="842" r:id="rId42"/>
  </p:sldIdLst>
  <p:sldSz cx="9144000" cy="5143500" type="screen16x9"/>
  <p:notesSz cx="6858000" cy="91440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93" autoAdjust="0"/>
    <p:restoredTop sz="94127"/>
  </p:normalViewPr>
  <p:slideViewPr>
    <p:cSldViewPr snapToGrid="0" snapToObjects="1">
      <p:cViewPr>
        <p:scale>
          <a:sx n="148" d="100"/>
          <a:sy n="148" d="100"/>
        </p:scale>
        <p:origin x="1024" y="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tiff>
</file>

<file path=ppt/media/image29.png>
</file>

<file path=ppt/media/image3.png>
</file>

<file path=ppt/media/image30.tiff>
</file>

<file path=ppt/media/image31.tiff>
</file>

<file path=ppt/media/image32.png>
</file>

<file path=ppt/media/image33.png>
</file>

<file path=ppt/media/image34.tiff>
</file>

<file path=ppt/media/image35.tiff>
</file>

<file path=ppt/media/image36.tiff>
</file>

<file path=ppt/media/image37.tiff>
</file>

<file path=ppt/media/image38.tiff>
</file>

<file path=ppt/media/image39.pn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tiff>
</file>

<file path=ppt/media/image49.jpeg>
</file>

<file path=ppt/media/image5.jpeg>
</file>

<file path=ppt/media/image50.jpeg>
</file>

<file path=ppt/media/image51.jpeg>
</file>

<file path=ppt/media/image52.tiff>
</file>

<file path=ppt/media/image53.jpeg>
</file>

<file path=ppt/media/image54.jpeg>
</file>

<file path=ppt/media/image55.jpeg>
</file>

<file path=ppt/media/image56.jpeg>
</file>

<file path=ppt/media/image57.jpeg>
</file>

<file path=ppt/media/image58.tiff>
</file>

<file path=ppt/media/image6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0E296F-1A0F-8E41-84B7-16A6D58E7CFD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A27832-FA4C-FA4C-9D28-20B9079E2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76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27832-FA4C-FA4C-9D28-20B9079E21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PREDSSCI works in support of NASA and AFOSR</a:t>
            </a:r>
            <a:r>
              <a:rPr lang="en-US" baseline="0" dirty="0"/>
              <a:t> missions.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A27832-FA4C-FA4C-9D28-20B9079E21B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3766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Xxxxx</a:t>
            </a:r>
            <a:r>
              <a:rPr lang="en-US" dirty="0"/>
              <a:t> Speaking notes here </a:t>
            </a:r>
            <a:r>
              <a:rPr lang="en-US" dirty="0" err="1"/>
              <a:t>xxxxx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1FE7FA-DD81-0B44-83F0-04696434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410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Xxxxx</a:t>
            </a:r>
            <a:r>
              <a:rPr lang="en-US" dirty="0"/>
              <a:t> Speaking notes here </a:t>
            </a:r>
            <a:r>
              <a:rPr lang="en-US" dirty="0" err="1"/>
              <a:t>xxxxx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1FE7FA-DD81-0B44-83F0-04696434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901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Xxxxx</a:t>
            </a:r>
            <a:r>
              <a:rPr lang="en-US" dirty="0"/>
              <a:t> Speaking notes here </a:t>
            </a:r>
            <a:r>
              <a:rPr lang="en-US" dirty="0" err="1"/>
              <a:t>xxxxx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1FE7FA-DD81-0B44-83F0-04696434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4738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Xxxxx</a:t>
            </a:r>
            <a:r>
              <a:rPr lang="en-US" dirty="0"/>
              <a:t> Speaking notes here </a:t>
            </a:r>
            <a:r>
              <a:rPr lang="en-US" dirty="0" err="1"/>
              <a:t>xxxxx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1FE7FA-DD81-0B44-83F0-04696434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566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a typeface="ＭＳ Ｐゴシック" charset="-128"/>
              </a:rPr>
              <a:t>Talk a little about what we mean by BIG INNOVATIVE</a:t>
            </a:r>
            <a:r>
              <a:rPr lang="en-US" altLang="en-US" baseline="0" dirty="0">
                <a:ea typeface="ＭＳ Ｐゴシック" charset="-128"/>
              </a:rPr>
              <a:t> SYSTEMS</a:t>
            </a:r>
          </a:p>
          <a:p>
            <a:r>
              <a:rPr lang="en-US" altLang="en-US" baseline="0" dirty="0">
                <a:ea typeface="ＭＳ Ｐゴシック" charset="-128"/>
              </a:rPr>
              <a:t>Then, spend the rest of my time talking about how we are HELPING PEOPLE GO FAST</a:t>
            </a:r>
          </a:p>
          <a:p>
            <a:r>
              <a:rPr lang="en-US" altLang="en-US" i="1" baseline="0" dirty="0">
                <a:ea typeface="ＭＳ Ｐゴシック" charset="-128"/>
              </a:rPr>
              <a:t>Cloud systems weave all this together</a:t>
            </a:r>
          </a:p>
          <a:p>
            <a:r>
              <a:rPr lang="en-US" altLang="en-US" i="1" baseline="0" dirty="0">
                <a:ea typeface="ＭＳ Ｐゴシック" charset="-128"/>
              </a:rPr>
              <a:t>We also have </a:t>
            </a:r>
            <a:r>
              <a:rPr lang="en-US" altLang="en-US" i="1" baseline="0" dirty="0" err="1">
                <a:ea typeface="ＭＳ Ｐゴシック" charset="-128"/>
              </a:rPr>
              <a:t>testbed</a:t>
            </a:r>
            <a:r>
              <a:rPr lang="en-US" altLang="en-US" i="1" baseline="0" dirty="0">
                <a:ea typeface="ＭＳ Ｐゴシック" charset="-128"/>
              </a:rPr>
              <a:t> systems online or coming in next 6 </a:t>
            </a:r>
            <a:r>
              <a:rPr lang="en-US" altLang="en-US" i="1" baseline="0" dirty="0" err="1">
                <a:ea typeface="ＭＳ Ｐゴシック" charset="-128"/>
              </a:rPr>
              <a:t>mo</a:t>
            </a:r>
            <a:endParaRPr lang="en-US" altLang="en-US" i="1" baseline="0" dirty="0">
              <a:ea typeface="ＭＳ Ｐゴシック" charset="-128"/>
            </a:endParaRPr>
          </a:p>
          <a:p>
            <a:r>
              <a:rPr lang="en-US" altLang="en-US" i="1" baseline="0" dirty="0">
                <a:ea typeface="ＭＳ Ｐゴシック" charset="-128"/>
              </a:rPr>
              <a:t>Altera FPGA, POWER/NVIDIA, HP APOLLO powered by solar HVDC</a:t>
            </a:r>
          </a:p>
          <a:p>
            <a:endParaRPr lang="en-US" altLang="en-US" i="1" dirty="0">
              <a:ea typeface="ＭＳ Ｐゴシック" charset="-128"/>
            </a:endParaRP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CD71AA6-9DCA-6247-A8BF-41EFDCE44811}" type="slidenum">
              <a:rPr lang="en-US" altLang="en-US" sz="1200" b="0">
                <a:solidFill>
                  <a:schemeClr val="tx1"/>
                </a:solidFill>
              </a:rPr>
              <a:pPr/>
              <a:t>29</a:t>
            </a:fld>
            <a:endParaRPr lang="en-US" altLang="en-US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543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a typeface="ＭＳ Ｐゴシック" charset="-128"/>
              </a:rPr>
              <a:t>Talk a little about what we mean by BIG INNOVATIVE</a:t>
            </a:r>
            <a:r>
              <a:rPr lang="en-US" altLang="en-US" baseline="0" dirty="0">
                <a:ea typeface="ＭＳ Ｐゴシック" charset="-128"/>
              </a:rPr>
              <a:t> SYSTEMS</a:t>
            </a:r>
          </a:p>
          <a:p>
            <a:r>
              <a:rPr lang="en-US" altLang="en-US" baseline="0" dirty="0">
                <a:ea typeface="ＭＳ Ｐゴシック" charset="-128"/>
              </a:rPr>
              <a:t>Then, spend the rest of my time talking about how we are HELPING PEOPLE GO FAST</a:t>
            </a:r>
          </a:p>
          <a:p>
            <a:r>
              <a:rPr lang="en-US" altLang="en-US" i="1" baseline="0" dirty="0">
                <a:ea typeface="ＭＳ Ｐゴシック" charset="-128"/>
              </a:rPr>
              <a:t>Cloud systems weave all this together</a:t>
            </a:r>
          </a:p>
          <a:p>
            <a:r>
              <a:rPr lang="en-US" altLang="en-US" i="1" baseline="0" dirty="0">
                <a:ea typeface="ＭＳ Ｐゴシック" charset="-128"/>
              </a:rPr>
              <a:t>We also have </a:t>
            </a:r>
            <a:r>
              <a:rPr lang="en-US" altLang="en-US" i="1" baseline="0" dirty="0" err="1">
                <a:ea typeface="ＭＳ Ｐゴシック" charset="-128"/>
              </a:rPr>
              <a:t>testbed</a:t>
            </a:r>
            <a:r>
              <a:rPr lang="en-US" altLang="en-US" i="1" baseline="0" dirty="0">
                <a:ea typeface="ＭＳ Ｐゴシック" charset="-128"/>
              </a:rPr>
              <a:t> systems online or coming in next 6 </a:t>
            </a:r>
            <a:r>
              <a:rPr lang="en-US" altLang="en-US" i="1" baseline="0" dirty="0" err="1">
                <a:ea typeface="ＭＳ Ｐゴシック" charset="-128"/>
              </a:rPr>
              <a:t>mo</a:t>
            </a:r>
            <a:endParaRPr lang="en-US" altLang="en-US" i="1" baseline="0" dirty="0">
              <a:ea typeface="ＭＳ Ｐゴシック" charset="-128"/>
            </a:endParaRPr>
          </a:p>
          <a:p>
            <a:r>
              <a:rPr lang="en-US" altLang="en-US" i="1" baseline="0" dirty="0">
                <a:ea typeface="ＭＳ Ｐゴシック" charset="-128"/>
              </a:rPr>
              <a:t>Altera FPGA, POWER/NVIDIA, HP APOLLO powered by solar HVDC</a:t>
            </a:r>
          </a:p>
          <a:p>
            <a:endParaRPr lang="en-US" altLang="en-US" i="1" dirty="0">
              <a:ea typeface="ＭＳ Ｐゴシック" charset="-128"/>
            </a:endParaRP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CD71AA6-9DCA-6247-A8BF-41EFDCE44811}" type="slidenum">
              <a:rPr lang="en-US" altLang="en-US" sz="1200" b="0">
                <a:solidFill>
                  <a:schemeClr val="tx1"/>
                </a:solidFill>
              </a:rPr>
              <a:pPr/>
              <a:t>30</a:t>
            </a:fld>
            <a:endParaRPr lang="en-US" altLang="en-US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478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6"/>
          <p:cNvSpPr>
            <a:spLocks noGrp="1"/>
          </p:cNvSpPr>
          <p:nvPr>
            <p:ph type="dt" sz="half" idx="10"/>
          </p:nvPr>
        </p:nvSpPr>
        <p:spPr>
          <a:xfrm>
            <a:off x="7927475" y="4904137"/>
            <a:ext cx="615866" cy="139486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Century Gothic" charset="0"/>
              </a:defRPr>
            </a:lvl1pPr>
          </a:lstStyle>
          <a:p>
            <a:fld id="{0C1B6D03-DECE-B946-ABCE-719C49414A2E}" type="datetime1">
              <a:rPr lang="en-US" smtClean="0"/>
              <a:pPr/>
              <a:t>12/11/18</a:t>
            </a:fld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714232" y="4904137"/>
            <a:ext cx="305270" cy="139485"/>
          </a:xfrm>
          <a:prstGeom prst="rect">
            <a:avLst/>
          </a:prstGeom>
        </p:spPr>
        <p:txBody>
          <a:bodyPr/>
          <a:lstStyle>
            <a:lvl1pPr>
              <a:defRPr sz="750" baseline="0">
                <a:latin typeface="Century Gothic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8641727" y="4855913"/>
            <a:ext cx="1" cy="189188"/>
          </a:xfrm>
          <a:prstGeom prst="line">
            <a:avLst/>
          </a:prstGeom>
          <a:ln w="127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50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109" y="1085850"/>
            <a:ext cx="4514850" cy="85725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1759" y="685800"/>
            <a:ext cx="2460731" cy="3429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109" y="2082800"/>
            <a:ext cx="4516041" cy="1536700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4A7BA61F-AE71-7243-A0D5-8444C84C9623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679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4350" y="400050"/>
            <a:ext cx="8114109" cy="234315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1" y="2882900"/>
            <a:ext cx="6228158" cy="3429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2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64651A42-8545-C248-851C-36FE36014F6B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931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086100"/>
            <a:ext cx="6401991" cy="140970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B155C8DE-2470-AE4E-8C25-1F22C61C1C99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2668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514350"/>
            <a:ext cx="6858001" cy="2057400"/>
          </a:xfrm>
        </p:spPr>
        <p:txBody>
          <a:bodyPr anchor="ctr">
            <a:normAutofit/>
          </a:bodyPr>
          <a:lstStyle>
            <a:lvl1pPr algn="l">
              <a:defRPr sz="2400" b="1" i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84659" y="2571750"/>
            <a:ext cx="6400800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0" y="3225801"/>
            <a:ext cx="6400800" cy="1263649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75F60733-CCA3-3A4F-A79C-1C43D2C05DEC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45922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2571750"/>
            <a:ext cx="6400800" cy="127305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8" y="3849736"/>
            <a:ext cx="6401993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>
                    <a:lumMod val="8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69FFB7B7-890E-B143-819F-D5152346F96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5456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514350"/>
            <a:ext cx="6858000" cy="2057400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0"/>
            <a:ext cx="6400801" cy="7874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733800"/>
            <a:ext cx="6400801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8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5D00C221-4727-AD42-9873-969C6C5AE382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1042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1"/>
            <a:ext cx="64008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575049"/>
            <a:ext cx="6400801" cy="9207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0B8E253E-F39E-794F-BF32-B1B31DF1C76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537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238" y="276859"/>
            <a:ext cx="8214281" cy="607061"/>
          </a:xfrm>
        </p:spPr>
        <p:txBody>
          <a:bodyPr/>
          <a:lstStyle>
            <a:lvl1pPr algn="ctr"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255057" y="4769779"/>
            <a:ext cx="991859" cy="273844"/>
          </a:xfrm>
          <a:prstGeom prst="rect">
            <a:avLst/>
          </a:prstGeom>
        </p:spPr>
        <p:txBody>
          <a:bodyPr/>
          <a:lstStyle/>
          <a:p>
            <a:fld id="{D3EDAD2C-2454-DB43-A21D-B17C669E4F3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363165" y="4769786"/>
            <a:ext cx="656339" cy="27384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5994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2441" y="1524001"/>
            <a:ext cx="6974761" cy="1844381"/>
          </a:xfrm>
        </p:spPr>
        <p:txBody>
          <a:bodyPr anchor="b">
            <a:normAutofit/>
          </a:bodyPr>
          <a:lstStyle>
            <a:lvl1pPr algn="ctr">
              <a:defRPr sz="3600">
                <a:effectLst/>
              </a:defRPr>
            </a:lvl1pPr>
          </a:lstStyle>
          <a:p>
            <a:r>
              <a:rPr lang="en-US" dirty="0"/>
              <a:t>Click to edit Master </a:t>
            </a:r>
            <a:r>
              <a:rPr lang="en-US"/>
              <a:t>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2441" y="3545842"/>
            <a:ext cx="6974761" cy="1046480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B6D03-DECE-B946-ABCE-719C49414A2E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 flipH="1">
            <a:off x="8307981" y="4769780"/>
            <a:ext cx="2935" cy="334207"/>
          </a:xfrm>
          <a:prstGeom prst="line">
            <a:avLst/>
          </a:prstGeom>
          <a:ln w="127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70247" y="4397682"/>
            <a:ext cx="2051000" cy="99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787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531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733" y="1287378"/>
            <a:ext cx="4251613" cy="1371601"/>
          </a:xfrm>
        </p:spPr>
        <p:txBody>
          <a:bodyPr wrap="square" anchor="t" anchorCtr="0">
            <a:normAutofit/>
          </a:bodyPr>
          <a:lstStyle>
            <a:lvl1pPr algn="l">
              <a:defRPr sz="32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33" y="2658979"/>
            <a:ext cx="4251613" cy="818147"/>
          </a:xfrm>
        </p:spPr>
        <p:txBody>
          <a:bodyPr anchor="t">
            <a:normAutofit/>
          </a:bodyPr>
          <a:lstStyle>
            <a:lvl1pPr marL="0" indent="0" algn="l">
              <a:buNone/>
              <a:defRPr sz="1575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927475" y="4904137"/>
            <a:ext cx="615866" cy="139486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Century Gothic" charset="0"/>
              </a:defRPr>
            </a:lvl1pPr>
          </a:lstStyle>
          <a:p>
            <a:fld id="{0C1B6D03-DECE-B946-ABCE-719C49414A2E}" type="datetime1">
              <a:rPr lang="en-US" smtClean="0"/>
              <a:pPr/>
              <a:t>12/11/18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714232" y="4904137"/>
            <a:ext cx="305270" cy="139485"/>
          </a:xfrm>
          <a:prstGeom prst="rect">
            <a:avLst/>
          </a:prstGeom>
        </p:spPr>
        <p:txBody>
          <a:bodyPr/>
          <a:lstStyle>
            <a:lvl1pPr>
              <a:defRPr sz="750" baseline="0">
                <a:latin typeface="Century Gothic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 flipH="1">
            <a:off x="8641727" y="4855913"/>
            <a:ext cx="1" cy="189188"/>
          </a:xfrm>
          <a:prstGeom prst="line">
            <a:avLst/>
          </a:prstGeom>
          <a:ln w="127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6480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3163" y="514351"/>
            <a:ext cx="3703241" cy="271145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6104" y="514351"/>
            <a:ext cx="3700859" cy="271145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6C735-848A-1247-AD25-570F48E05A4C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8964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061" y="514350"/>
            <a:ext cx="348734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163" y="952897"/>
            <a:ext cx="3703241" cy="227290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9303" y="514350"/>
            <a:ext cx="349885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54913" y="946546"/>
            <a:ext cx="3696891" cy="227290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61B11-7444-6F42-8889-2B064732EAAE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359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D0CB-D5E7-5D42-9FEC-7D67783817AD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627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72353-7250-DD49-B307-255CB8784FA0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750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0974E-E7EB-954D-88BC-DE7F2D79F53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46975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513160" y="1012193"/>
            <a:ext cx="3754040" cy="3407409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5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2"/>
          </p:nvPr>
        </p:nvSpPr>
        <p:spPr>
          <a:xfrm>
            <a:off x="4828580" y="1012190"/>
            <a:ext cx="3754040" cy="3407409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5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3160" y="243844"/>
            <a:ext cx="8069460" cy="672170"/>
          </a:xfrm>
        </p:spPr>
        <p:txBody>
          <a:bodyPr anchor="b">
            <a:normAutofit/>
          </a:bodyPr>
          <a:lstStyle>
            <a:lvl1pPr algn="l">
              <a:defRPr sz="1800" b="1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88257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3759" y="514350"/>
            <a:ext cx="2743200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63" y="514350"/>
            <a:ext cx="4457701" cy="398145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3759" y="1657351"/>
            <a:ext cx="2743200" cy="156845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3460-0D27-EE49-964B-A1D0C9FF2D9B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1636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109" y="1085850"/>
            <a:ext cx="4514850" cy="85725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1763" y="685800"/>
            <a:ext cx="2460731" cy="3429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113" y="2082801"/>
            <a:ext cx="4516041" cy="1536700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BA61F-AE71-7243-A0D5-8444C84C9623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24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4354" y="400050"/>
            <a:ext cx="8114109" cy="234315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1" y="2882900"/>
            <a:ext cx="6228158" cy="3429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2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51A42-8545-C248-851C-36FE36014F6B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7966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3" y="3086100"/>
            <a:ext cx="6401991" cy="140970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5C8DE-2470-AE4E-8C25-1F22C61C1C99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1271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3" y="514350"/>
            <a:ext cx="6858001" cy="2057400"/>
          </a:xfrm>
        </p:spPr>
        <p:txBody>
          <a:bodyPr anchor="ctr">
            <a:normAutofit/>
          </a:bodyPr>
          <a:lstStyle>
            <a:lvl1pPr algn="l">
              <a:defRPr sz="2400" b="1" i="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84659" y="2571750"/>
            <a:ext cx="6400800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0" y="3225803"/>
            <a:ext cx="6400800" cy="1263649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0733-CCA3-3A4F-A79C-1C43D2C05DEC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5040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169692"/>
            <a:ext cx="8245830" cy="11303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59" y="1438644"/>
            <a:ext cx="8245830" cy="271145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97044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2571750"/>
            <a:ext cx="6400800" cy="127305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2" y="3849736"/>
            <a:ext cx="6401993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>
                    <a:lumMod val="8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FB7B7-890E-B143-819F-D5152346F96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8854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514350"/>
            <a:ext cx="6858000" cy="2057400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63" y="2946400"/>
            <a:ext cx="6400801" cy="7874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3" y="3733800"/>
            <a:ext cx="6400801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8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C221-4727-AD42-9873-969C6C5AE382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39299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1"/>
            <a:ext cx="64008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3" y="3575049"/>
            <a:ext cx="6400801" cy="9207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E253E-F39E-794F-BF32-B1B31DF1C76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0754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6"/>
          <p:cNvSpPr>
            <a:spLocks noGrp="1"/>
          </p:cNvSpPr>
          <p:nvPr>
            <p:ph type="dt" sz="half" idx="10"/>
          </p:nvPr>
        </p:nvSpPr>
        <p:spPr>
          <a:xfrm>
            <a:off x="7927475" y="4904137"/>
            <a:ext cx="615866" cy="139486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Century Gothic" charset="0"/>
              </a:defRPr>
            </a:lvl1pPr>
          </a:lstStyle>
          <a:p>
            <a:fld id="{0C1B6D03-DECE-B946-ABCE-719C49414A2E}" type="datetime1">
              <a:rPr lang="en-US" smtClean="0"/>
              <a:pPr/>
              <a:t>12/11/18</a:t>
            </a:fld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714232" y="4904137"/>
            <a:ext cx="305270" cy="139485"/>
          </a:xfrm>
          <a:prstGeom prst="rect">
            <a:avLst/>
          </a:prstGeom>
        </p:spPr>
        <p:txBody>
          <a:bodyPr/>
          <a:lstStyle>
            <a:lvl1pPr>
              <a:defRPr sz="750" baseline="0">
                <a:latin typeface="Century Gothic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8641727" y="4855913"/>
            <a:ext cx="1" cy="189188"/>
          </a:xfrm>
          <a:prstGeom prst="line">
            <a:avLst/>
          </a:prstGeom>
          <a:ln w="127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4853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733" y="1287378"/>
            <a:ext cx="4251613" cy="1371601"/>
          </a:xfrm>
        </p:spPr>
        <p:txBody>
          <a:bodyPr wrap="square" anchor="t" anchorCtr="0">
            <a:normAutofit/>
          </a:bodyPr>
          <a:lstStyle>
            <a:lvl1pPr algn="l">
              <a:defRPr sz="32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33" y="2658979"/>
            <a:ext cx="4251613" cy="818147"/>
          </a:xfrm>
        </p:spPr>
        <p:txBody>
          <a:bodyPr anchor="t">
            <a:normAutofit/>
          </a:bodyPr>
          <a:lstStyle>
            <a:lvl1pPr marL="0" indent="0" algn="l">
              <a:buNone/>
              <a:defRPr sz="1575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927475" y="4904137"/>
            <a:ext cx="615866" cy="139486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Century Gothic" charset="0"/>
              </a:defRPr>
            </a:lvl1pPr>
          </a:lstStyle>
          <a:p>
            <a:fld id="{0C1B6D03-DECE-B946-ABCE-719C49414A2E}" type="datetime1">
              <a:rPr lang="en-US" smtClean="0"/>
              <a:pPr/>
              <a:t>12/11/18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714232" y="4904137"/>
            <a:ext cx="305270" cy="139485"/>
          </a:xfrm>
          <a:prstGeom prst="rect">
            <a:avLst/>
          </a:prstGeom>
        </p:spPr>
        <p:txBody>
          <a:bodyPr/>
          <a:lstStyle>
            <a:lvl1pPr>
              <a:defRPr sz="750" baseline="0">
                <a:latin typeface="Century Gothic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 flipH="1">
            <a:off x="8641727" y="4855913"/>
            <a:ext cx="1" cy="189188"/>
          </a:xfrm>
          <a:prstGeom prst="line">
            <a:avLst/>
          </a:prstGeom>
          <a:ln w="127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975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169692"/>
            <a:ext cx="8245830" cy="11303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59" y="1438644"/>
            <a:ext cx="8245830" cy="271145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6194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179071"/>
            <a:ext cx="7543800" cy="11303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3159" y="1442387"/>
            <a:ext cx="3703241" cy="271145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6100" y="1442387"/>
            <a:ext cx="3700859" cy="271145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76E6C735-848A-1247-AD25-570F48E05A4C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67459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339961"/>
            <a:ext cx="6400800" cy="11303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1784348"/>
            <a:ext cx="3703242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159" y="2222895"/>
            <a:ext cx="3703241" cy="227290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54909" y="1784348"/>
            <a:ext cx="370324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54909" y="2216544"/>
            <a:ext cx="3696891" cy="227290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DBD61B11-7444-6F42-8889-2B064732EAAE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52429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B66FD0CB-D5E7-5D42-9FEC-7D67783817AD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15378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0FC72353-7250-DD49-B307-255CB8784FA0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196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179071"/>
            <a:ext cx="7543800" cy="11303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3159" y="1442387"/>
            <a:ext cx="3703241" cy="271145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6100" y="1442387"/>
            <a:ext cx="3700859" cy="271145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76E6C735-848A-1247-AD25-570F48E05A4C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8795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9570974E-E7EB-954D-88BC-DE7F2D79F53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46975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513160" y="1012191"/>
            <a:ext cx="3754040" cy="3407409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5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2"/>
          </p:nvPr>
        </p:nvSpPr>
        <p:spPr>
          <a:xfrm>
            <a:off x="4828580" y="1012190"/>
            <a:ext cx="3754040" cy="3407409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5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3160" y="243842"/>
            <a:ext cx="8069460" cy="672170"/>
          </a:xfrm>
        </p:spPr>
        <p:txBody>
          <a:bodyPr anchor="b">
            <a:normAutofit/>
          </a:bodyPr>
          <a:lstStyle>
            <a:lvl1pPr algn="l">
              <a:defRPr sz="1800" b="1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8034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3759" y="514350"/>
            <a:ext cx="2743200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59" y="514350"/>
            <a:ext cx="4457701" cy="398145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3759" y="1657350"/>
            <a:ext cx="2743200" cy="156845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E8DB3460-0D27-EE49-964B-A1D0C9FF2D9B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6359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109" y="1085850"/>
            <a:ext cx="4514850" cy="85725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1759" y="685800"/>
            <a:ext cx="2460731" cy="3429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109" y="2082800"/>
            <a:ext cx="4516041" cy="1536700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4A7BA61F-AE71-7243-A0D5-8444C84C9623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5415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4350" y="400050"/>
            <a:ext cx="8114109" cy="234315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1" y="2882900"/>
            <a:ext cx="6228158" cy="3429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2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64651A42-8545-C248-851C-36FE36014F6B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12435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086100"/>
            <a:ext cx="6401991" cy="140970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B155C8DE-2470-AE4E-8C25-1F22C61C1C99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64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514350"/>
            <a:ext cx="6858001" cy="2057400"/>
          </a:xfrm>
        </p:spPr>
        <p:txBody>
          <a:bodyPr anchor="ctr">
            <a:normAutofit/>
          </a:bodyPr>
          <a:lstStyle>
            <a:lvl1pPr algn="l">
              <a:defRPr sz="2400" b="1" i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84659" y="2571750"/>
            <a:ext cx="6400800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0" y="3225801"/>
            <a:ext cx="6400800" cy="1263649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75F60733-CCA3-3A4F-A79C-1C43D2C05DEC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939325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2571750"/>
            <a:ext cx="6400800" cy="127305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8" y="3849736"/>
            <a:ext cx="6401993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>
                    <a:lumMod val="8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69FFB7B7-890E-B143-819F-D5152346F96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0697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514350"/>
            <a:ext cx="6858000" cy="2057400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0"/>
            <a:ext cx="6400801" cy="7874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733800"/>
            <a:ext cx="6400801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8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5D00C221-4727-AD42-9873-969C6C5AE382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950441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1"/>
            <a:ext cx="64008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575049"/>
            <a:ext cx="6400801" cy="9207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9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0B8E253E-F39E-794F-BF32-B1B31DF1C76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43981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238" y="276859"/>
            <a:ext cx="8214281" cy="607061"/>
          </a:xfrm>
        </p:spPr>
        <p:txBody>
          <a:bodyPr/>
          <a:lstStyle>
            <a:lvl1pPr algn="ctr"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255057" y="4769779"/>
            <a:ext cx="991859" cy="273844"/>
          </a:xfrm>
          <a:prstGeom prst="rect">
            <a:avLst/>
          </a:prstGeom>
        </p:spPr>
        <p:txBody>
          <a:bodyPr/>
          <a:lstStyle/>
          <a:p>
            <a:fld id="{D3EDAD2C-2454-DB43-A21D-B17C669E4F3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363165" y="4769786"/>
            <a:ext cx="656339" cy="27384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30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339961"/>
            <a:ext cx="6400800" cy="11303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1784348"/>
            <a:ext cx="3703242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159" y="2222895"/>
            <a:ext cx="3703241" cy="227290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54909" y="1784348"/>
            <a:ext cx="370324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54909" y="2216544"/>
            <a:ext cx="3696891" cy="227290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DBD61B11-7444-6F42-8889-2B064732EAAE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372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B66FD0CB-D5E7-5D42-9FEC-7D67783817AD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077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0FC72353-7250-DD49-B307-255CB8784FA0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193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9570974E-E7EB-954D-88BC-DE7F2D79F53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46975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513160" y="1012191"/>
            <a:ext cx="3754040" cy="3407409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5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2"/>
          </p:nvPr>
        </p:nvSpPr>
        <p:spPr>
          <a:xfrm>
            <a:off x="4828580" y="1012190"/>
            <a:ext cx="3754040" cy="3407409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5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3160" y="243842"/>
            <a:ext cx="8069460" cy="672170"/>
          </a:xfrm>
        </p:spPr>
        <p:txBody>
          <a:bodyPr anchor="b">
            <a:normAutofit/>
          </a:bodyPr>
          <a:lstStyle>
            <a:lvl1pPr algn="l">
              <a:defRPr sz="1800" b="1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284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3759" y="514350"/>
            <a:ext cx="2743200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59" y="514350"/>
            <a:ext cx="4457701" cy="398145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3759" y="1657350"/>
            <a:ext cx="2743200" cy="156845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30267" y="4874217"/>
            <a:ext cx="587277" cy="169405"/>
          </a:xfrm>
          <a:prstGeom prst="rect">
            <a:avLst/>
          </a:prstGeom>
        </p:spPr>
        <p:txBody>
          <a:bodyPr/>
          <a:lstStyle/>
          <a:p>
            <a:fld id="{E8DB3460-0D27-EE49-964B-A1D0C9FF2D9B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30886" y="4874217"/>
            <a:ext cx="388616" cy="169406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66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image" Target="../media/image7.emf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image" Target="../media/image6.jpeg"/><Relationship Id="rId2" Type="http://schemas.openxmlformats.org/officeDocument/2006/relationships/slideLayout" Target="../slideLayouts/slideLayout19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5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3159" y="514351"/>
            <a:ext cx="6400800" cy="11303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1786523"/>
            <a:ext cx="6400800" cy="2711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7550" y="4816592"/>
            <a:ext cx="637788" cy="310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31" y="4821592"/>
            <a:ext cx="584058" cy="300640"/>
          </a:xfrm>
          <a:prstGeom prst="rect">
            <a:avLst/>
          </a:prstGeom>
        </p:spPr>
      </p:pic>
      <p:sp>
        <p:nvSpPr>
          <p:cNvPr id="13" name="Date Placeholder 6"/>
          <p:cNvSpPr>
            <a:spLocks noGrp="1"/>
          </p:cNvSpPr>
          <p:nvPr>
            <p:ph type="dt" sz="half" idx="2"/>
          </p:nvPr>
        </p:nvSpPr>
        <p:spPr>
          <a:xfrm>
            <a:off x="7927475" y="4904137"/>
            <a:ext cx="615866" cy="139486"/>
          </a:xfrm>
          <a:prstGeom prst="rect">
            <a:avLst/>
          </a:prstGeom>
        </p:spPr>
        <p:txBody>
          <a:bodyPr rIns="0" anchor="ctr" anchorCtr="0"/>
          <a:lstStyle>
            <a:lvl1pPr algn="r">
              <a:defRPr sz="750" baseline="0">
                <a:latin typeface="Century Gothic" charset="0"/>
              </a:defRPr>
            </a:lvl1pPr>
          </a:lstStyle>
          <a:p>
            <a:fld id="{0C1B6D03-DECE-B946-ABCE-719C49414A2E}" type="datetime1">
              <a:rPr lang="en-US" smtClean="0"/>
              <a:pPr/>
              <a:t>12/11/18</a:t>
            </a:fld>
            <a:endParaRPr lang="en-US" dirty="0"/>
          </a:p>
        </p:txBody>
      </p:sp>
      <p:sp>
        <p:nvSpPr>
          <p:cNvPr id="14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714232" y="4904137"/>
            <a:ext cx="305270" cy="139485"/>
          </a:xfrm>
          <a:prstGeom prst="rect">
            <a:avLst/>
          </a:prstGeom>
        </p:spPr>
        <p:txBody>
          <a:bodyPr lIns="0" anchor="ctr" anchorCtr="0"/>
          <a:lstStyle>
            <a:lvl1pPr algn="l">
              <a:defRPr sz="750" baseline="0">
                <a:latin typeface="Century Gothic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>
          <a:xfrm flipH="1">
            <a:off x="8641727" y="4855913"/>
            <a:ext cx="1" cy="189188"/>
          </a:xfrm>
          <a:prstGeom prst="line">
            <a:avLst/>
          </a:prstGeom>
          <a:ln w="127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4090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57" r:id="rId17"/>
  </p:sldLayoutIdLst>
  <p:hf hdr="0" ftr="0"/>
  <p:txStyles>
    <p:titleStyle>
      <a:lvl1pPr algn="l" defTabSz="342900" rtl="0" eaLnBrk="1" latinLnBrk="0" hangingPunct="1">
        <a:spcBef>
          <a:spcPct val="0"/>
        </a:spcBef>
        <a:buNone/>
        <a:defRPr sz="2700" b="1" i="0" kern="1200" cap="all" baseline="0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50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35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20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3160" y="285991"/>
            <a:ext cx="8124671" cy="11303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1772518"/>
            <a:ext cx="8124670" cy="2711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5060" y="4769781"/>
            <a:ext cx="991859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750" b="0" i="0">
                <a:solidFill>
                  <a:schemeClr val="tx1">
                    <a:lumMod val="95000"/>
                  </a:schemeClr>
                </a:solidFill>
                <a:effectLst/>
                <a:latin typeface="+mn-lt"/>
              </a:defRPr>
            </a:lvl1pPr>
          </a:lstStyle>
          <a:p>
            <a:fld id="{9570974E-E7EB-954D-88BC-DE7F2D79F53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63164" y="4769780"/>
            <a:ext cx="656338" cy="27384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 b="0" i="0" baseline="0">
                <a:solidFill>
                  <a:schemeClr val="tx1">
                    <a:lumMod val="95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8307981" y="4769780"/>
            <a:ext cx="2935" cy="334207"/>
          </a:xfrm>
          <a:prstGeom prst="line">
            <a:avLst/>
          </a:prstGeom>
          <a:ln w="127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779" y="4769780"/>
            <a:ext cx="746760" cy="24122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7601" y="4639846"/>
            <a:ext cx="1034076" cy="50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317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</p:sldLayoutIdLst>
  <p:hf hdr="0" ftr="0"/>
  <p:txStyles>
    <p:titleStyle>
      <a:lvl1pPr algn="l" defTabSz="342900" rtl="0" eaLnBrk="1" latinLnBrk="0" hangingPunct="1">
        <a:spcBef>
          <a:spcPct val="0"/>
        </a:spcBef>
        <a:buNone/>
        <a:defRPr sz="2700" b="1" i="0" kern="1200" cap="all" baseline="0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20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3159" y="514351"/>
            <a:ext cx="6400800" cy="11303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1786523"/>
            <a:ext cx="6400800" cy="2711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7550" y="4816592"/>
            <a:ext cx="637788" cy="310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31" y="4821592"/>
            <a:ext cx="584058" cy="300640"/>
          </a:xfrm>
          <a:prstGeom prst="rect">
            <a:avLst/>
          </a:prstGeom>
        </p:spPr>
      </p:pic>
      <p:sp>
        <p:nvSpPr>
          <p:cNvPr id="13" name="Date Placeholder 6"/>
          <p:cNvSpPr>
            <a:spLocks noGrp="1"/>
          </p:cNvSpPr>
          <p:nvPr>
            <p:ph type="dt" sz="half" idx="2"/>
          </p:nvPr>
        </p:nvSpPr>
        <p:spPr>
          <a:xfrm>
            <a:off x="7927475" y="4904137"/>
            <a:ext cx="615866" cy="139486"/>
          </a:xfrm>
          <a:prstGeom prst="rect">
            <a:avLst/>
          </a:prstGeom>
        </p:spPr>
        <p:txBody>
          <a:bodyPr rIns="0" anchor="ctr" anchorCtr="0"/>
          <a:lstStyle>
            <a:lvl1pPr algn="r">
              <a:defRPr sz="750" baseline="0">
                <a:latin typeface="Century Gothic" charset="0"/>
              </a:defRPr>
            </a:lvl1pPr>
          </a:lstStyle>
          <a:p>
            <a:fld id="{0C1B6D03-DECE-B946-ABCE-719C49414A2E}" type="datetime1">
              <a:rPr lang="en-US" smtClean="0"/>
              <a:pPr/>
              <a:t>12/11/18</a:t>
            </a:fld>
            <a:endParaRPr lang="en-US" dirty="0"/>
          </a:p>
        </p:txBody>
      </p:sp>
      <p:sp>
        <p:nvSpPr>
          <p:cNvPr id="14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714232" y="4904137"/>
            <a:ext cx="305270" cy="139485"/>
          </a:xfrm>
          <a:prstGeom prst="rect">
            <a:avLst/>
          </a:prstGeom>
        </p:spPr>
        <p:txBody>
          <a:bodyPr lIns="0" anchor="ctr" anchorCtr="0"/>
          <a:lstStyle>
            <a:lvl1pPr algn="l">
              <a:defRPr sz="750" baseline="0">
                <a:latin typeface="Century Gothic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>
          <a:xfrm flipH="1">
            <a:off x="8641727" y="4855913"/>
            <a:ext cx="1" cy="189188"/>
          </a:xfrm>
          <a:prstGeom prst="line">
            <a:avLst/>
          </a:prstGeom>
          <a:ln w="127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727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hf hdr="0" ftr="0"/>
  <p:txStyles>
    <p:titleStyle>
      <a:lvl1pPr algn="l" defTabSz="342900" rtl="0" eaLnBrk="1" latinLnBrk="0" hangingPunct="1">
        <a:spcBef>
          <a:spcPct val="0"/>
        </a:spcBef>
        <a:buNone/>
        <a:defRPr sz="2700" b="1" i="0" kern="1200" cap="all" baseline="0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50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35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20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tx1">
              <a:lumMod val="9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www.tacc.utexas.edu/-/new-control-strategy-helps-reap-maximum-power-from-wind-farm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cc.utexas.edu/-/cosmos-code-helps-probe-space-odditi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38.tiff"/><Relationship Id="rId4" Type="http://schemas.openxmlformats.org/officeDocument/2006/relationships/image" Target="../media/image37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cc.utexas.edu/-/tacc-lamont-doherty-observatory-of-columbia-university-host-one-of-the-largest-earth-sciences-data-collections-in-the-country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0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cc.utexas.edu/-/supercomputing-speeds-up-deep-learning-traini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1.jpe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jpeg"/><Relationship Id="rId13" Type="http://schemas.openxmlformats.org/officeDocument/2006/relationships/image" Target="../media/image52.tiff"/><Relationship Id="rId3" Type="http://schemas.openxmlformats.org/officeDocument/2006/relationships/image" Target="../media/image42.jpeg"/><Relationship Id="rId7" Type="http://schemas.openxmlformats.org/officeDocument/2006/relationships/image" Target="../media/image46.jpeg"/><Relationship Id="rId12" Type="http://schemas.openxmlformats.org/officeDocument/2006/relationships/image" Target="../media/image5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5.jpeg"/><Relationship Id="rId11" Type="http://schemas.openxmlformats.org/officeDocument/2006/relationships/image" Target="../media/image50.jpeg"/><Relationship Id="rId5" Type="http://schemas.openxmlformats.org/officeDocument/2006/relationships/image" Target="../media/image44.jpeg"/><Relationship Id="rId10" Type="http://schemas.openxmlformats.org/officeDocument/2006/relationships/image" Target="../media/image49.jpeg"/><Relationship Id="rId4" Type="http://schemas.openxmlformats.org/officeDocument/2006/relationships/image" Target="../media/image43.jpeg"/><Relationship Id="rId9" Type="http://schemas.openxmlformats.org/officeDocument/2006/relationships/image" Target="../media/image4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7" Type="http://schemas.openxmlformats.org/officeDocument/2006/relationships/image" Target="../media/image5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6.jpeg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tiff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6533" y="645121"/>
            <a:ext cx="4435164" cy="1371601"/>
          </a:xfrm>
        </p:spPr>
        <p:txBody>
          <a:bodyPr>
            <a:normAutofit fontScale="90000"/>
          </a:bodyPr>
          <a:lstStyle/>
          <a:p>
            <a:r>
              <a:rPr lang="en-US" i="1" dirty="0">
                <a:solidFill>
                  <a:srgbClr val="FFFF00"/>
                </a:solidFill>
              </a:rPr>
              <a:t>Computing for the Endless Frontier</a:t>
            </a:r>
            <a:br>
              <a:rPr lang="en-US" i="1" dirty="0">
                <a:solidFill>
                  <a:srgbClr val="FFFF00"/>
                </a:solidFill>
              </a:rPr>
            </a:br>
            <a:br>
              <a:rPr lang="en-US" i="1" dirty="0">
                <a:solidFill>
                  <a:srgbClr val="FFFF00"/>
                </a:solidFill>
              </a:rPr>
            </a:br>
            <a:r>
              <a:rPr lang="en-US" i="1" dirty="0">
                <a:solidFill>
                  <a:srgbClr val="FFFF00"/>
                </a:solidFill>
              </a:rPr>
              <a:t>Software Challenges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33" y="2658979"/>
            <a:ext cx="4641781" cy="1303421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ct val="0"/>
              </a:spcBef>
            </a:pPr>
            <a:r>
              <a:rPr lang="en-US" dirty="0"/>
              <a:t>Dan Stanzione</a:t>
            </a:r>
            <a:endParaRPr lang="en-US" sz="1400" dirty="0">
              <a:latin typeface="Wingdings"/>
              <a:ea typeface="Wingdings"/>
              <a:cs typeface="Wingdings"/>
              <a:sym typeface="Wingdings"/>
            </a:endParaRPr>
          </a:p>
          <a:p>
            <a:pPr>
              <a:spcBef>
                <a:spcPct val="0"/>
              </a:spcBef>
            </a:pPr>
            <a:r>
              <a:rPr lang="en-US" sz="1400" dirty="0">
                <a:latin typeface="Arial" charset="0"/>
              </a:rPr>
              <a:t>Executive Director, Texas Advanced Computing Center</a:t>
            </a:r>
          </a:p>
          <a:p>
            <a:pPr>
              <a:spcBef>
                <a:spcPct val="0"/>
              </a:spcBef>
            </a:pPr>
            <a:r>
              <a:rPr lang="en-US" sz="1400" dirty="0">
                <a:latin typeface="Arial" charset="0"/>
              </a:rPr>
              <a:t>Associate Vice President for Research, UT-Austin</a:t>
            </a:r>
          </a:p>
          <a:p>
            <a:r>
              <a:rPr lang="en-US" dirty="0"/>
              <a:t>Software Challenges for </a:t>
            </a:r>
            <a:r>
              <a:rPr lang="en-US" dirty="0" err="1"/>
              <a:t>Exascale</a:t>
            </a:r>
            <a:r>
              <a:rPr lang="en-US" dirty="0"/>
              <a:t> Computing </a:t>
            </a:r>
          </a:p>
          <a:p>
            <a:r>
              <a:rPr lang="en-US" dirty="0"/>
              <a:t>December 2018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B6D03-DECE-B946-ABCE-719C49414A2E}" type="datetime1">
              <a:rPr lang="en-US" smtClean="0"/>
              <a:pPr/>
              <a:t>12/11/18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00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F6335F-1619-1241-B20B-B6ABF5DB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59" y="65346"/>
            <a:ext cx="8124671" cy="1130300"/>
          </a:xfrm>
        </p:spPr>
        <p:txBody>
          <a:bodyPr/>
          <a:lstStyle/>
          <a:p>
            <a:r>
              <a:rPr lang="en-US" dirty="0"/>
              <a:t>System Support Activities </a:t>
            </a:r>
            <a:br>
              <a:rPr lang="en-US" dirty="0"/>
            </a:br>
            <a:r>
              <a:rPr lang="en-US" sz="2400" dirty="0"/>
              <a:t>The “Traditional” 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004916-F518-704E-9318-7D9EEA64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447" y="1014153"/>
            <a:ext cx="8280383" cy="3499658"/>
          </a:xfrm>
        </p:spPr>
        <p:txBody>
          <a:bodyPr>
            <a:normAutofit/>
          </a:bodyPr>
          <a:lstStyle/>
          <a:p>
            <a:r>
              <a:rPr lang="en-US" dirty="0"/>
              <a:t>Stuff you always expect from us: </a:t>
            </a:r>
          </a:p>
          <a:p>
            <a:pPr lvl="1"/>
            <a:r>
              <a:rPr lang="en-US" dirty="0"/>
              <a:t>Extended Collaborative Support (under of course yet another name) from experts in HPC, Vis, Data, AI, Life Sciences,  etc. </a:t>
            </a:r>
          </a:p>
          <a:p>
            <a:pPr lvl="1"/>
            <a:r>
              <a:rPr lang="en-US" dirty="0"/>
              <a:t>Online and in person training, online documentation.</a:t>
            </a:r>
          </a:p>
          <a:p>
            <a:pPr lvl="1"/>
            <a:r>
              <a:rPr lang="en-US" dirty="0"/>
              <a:t>Ticket support, 24x7 staffing</a:t>
            </a:r>
          </a:p>
          <a:p>
            <a:pPr lvl="1"/>
            <a:r>
              <a:rPr lang="en-US" dirty="0"/>
              <a:t>Comprehensive SW stack – the usual ~2,000 RPMs. </a:t>
            </a:r>
          </a:p>
          <a:p>
            <a:pPr lvl="1"/>
            <a:r>
              <a:rPr lang="en-US" dirty="0"/>
              <a:t>Archive access – scalable to an Exabyte. </a:t>
            </a:r>
          </a:p>
          <a:p>
            <a:pPr lvl="1"/>
            <a:r>
              <a:rPr lang="en-US" dirty="0"/>
              <a:t>Shared Work Filesystem – same space across the ecosystem. </a:t>
            </a:r>
          </a:p>
          <a:p>
            <a:pPr lvl="1"/>
            <a:r>
              <a:rPr lang="en-US" dirty="0"/>
              <a:t>Queues for very large and very long – plus small and short, and backfill tuned so that works OK. </a:t>
            </a:r>
          </a:p>
          <a:p>
            <a:pPr lvl="1"/>
            <a:r>
              <a:rPr lang="en-US" dirty="0"/>
              <a:t>Reservations and priority tuning to give Quality of Service guarantees when needed.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A6890-F8D5-1348-9926-64FEA8FB8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D0CB-D5E7-5D42-9FEC-7D67783817AD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9DCF8-FCDE-644A-86DE-3DDBF9641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037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F6335F-1619-1241-B20B-B6ABF5DB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59" y="65346"/>
            <a:ext cx="8124671" cy="1130300"/>
          </a:xfrm>
        </p:spPr>
        <p:txBody>
          <a:bodyPr/>
          <a:lstStyle/>
          <a:p>
            <a:r>
              <a:rPr lang="en-US" dirty="0"/>
              <a:t>System Support Activities </a:t>
            </a:r>
            <a:br>
              <a:rPr lang="en-US" dirty="0"/>
            </a:br>
            <a:r>
              <a:rPr lang="en-US" sz="2400" dirty="0"/>
              <a:t>The “Traditional” 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004916-F518-704E-9318-7D9EEA64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633" y="773084"/>
            <a:ext cx="8348253" cy="3258589"/>
          </a:xfrm>
        </p:spPr>
        <p:txBody>
          <a:bodyPr>
            <a:normAutofit/>
          </a:bodyPr>
          <a:lstStyle/>
          <a:p>
            <a:pPr lvl="1"/>
            <a:endParaRPr lang="en-US" dirty="0"/>
          </a:p>
          <a:p>
            <a:r>
              <a:rPr lang="en-US" sz="1800" dirty="0"/>
              <a:t>Stuff that is slightly newer (but you should still start to expect from us) : </a:t>
            </a:r>
          </a:p>
          <a:p>
            <a:pPr lvl="1"/>
            <a:r>
              <a:rPr lang="en-US" sz="1600" dirty="0"/>
              <a:t>Auto-tuned MPI stacks </a:t>
            </a:r>
          </a:p>
          <a:p>
            <a:pPr lvl="1"/>
            <a:r>
              <a:rPr lang="en-US" sz="1600" dirty="0"/>
              <a:t>Automated Performance Monitoring, with data mining to drive consulting</a:t>
            </a:r>
          </a:p>
          <a:p>
            <a:pPr lvl="1"/>
            <a:r>
              <a:rPr lang="en-US" sz="1600" dirty="0"/>
              <a:t>Slack channels for user support (it’s a much smaller user community).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A6890-F8D5-1348-9926-64FEA8FB8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D0CB-D5E7-5D42-9FEC-7D67783817AD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9DCF8-FCDE-644A-86DE-3DDBF9641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298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F6335F-1619-1241-B20B-B6ABF5DB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59" y="65346"/>
            <a:ext cx="8124671" cy="1130300"/>
          </a:xfrm>
        </p:spPr>
        <p:txBody>
          <a:bodyPr/>
          <a:lstStyle/>
          <a:p>
            <a:r>
              <a:rPr lang="en-US" dirty="0"/>
              <a:t>New System Support Activities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004916-F518-704E-9318-7D9EEA64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381" y="498764"/>
            <a:ext cx="8388449" cy="4015047"/>
          </a:xfrm>
        </p:spPr>
        <p:txBody>
          <a:bodyPr>
            <a:normAutofit/>
          </a:bodyPr>
          <a:lstStyle/>
          <a:p>
            <a:pPr lvl="1"/>
            <a:endParaRPr lang="en-US" dirty="0"/>
          </a:p>
          <a:p>
            <a:r>
              <a:rPr lang="en-US" dirty="0"/>
              <a:t>Full Containerization support (this platform, Stampede, and *every other* platform now and future. </a:t>
            </a:r>
          </a:p>
          <a:p>
            <a:r>
              <a:rPr lang="en-US" dirty="0"/>
              <a:t>Support for Controlled Unclassified Information (i.e. Protected Data)  </a:t>
            </a:r>
          </a:p>
          <a:p>
            <a:r>
              <a:rPr lang="en-US" dirty="0"/>
              <a:t>Application servers for persistent VMs to support services for automation. </a:t>
            </a:r>
          </a:p>
          <a:p>
            <a:pPr lvl="1"/>
            <a:r>
              <a:rPr lang="en-US" dirty="0"/>
              <a:t>Data Transfer (</a:t>
            </a:r>
            <a:r>
              <a:rPr lang="en-US" dirty="0" err="1"/>
              <a:t>ie</a:t>
            </a:r>
            <a:r>
              <a:rPr lang="en-US" dirty="0"/>
              <a:t>. Globus) </a:t>
            </a:r>
          </a:p>
          <a:p>
            <a:pPr lvl="1"/>
            <a:r>
              <a:rPr lang="en-US" dirty="0"/>
              <a:t>Our native REST APIs  </a:t>
            </a:r>
          </a:p>
          <a:p>
            <a:pPr lvl="1"/>
            <a:r>
              <a:rPr lang="en-US" dirty="0"/>
              <a:t>Other service APIs as needed – OSG (for Atlas, CMS, LIGO)</a:t>
            </a:r>
          </a:p>
          <a:p>
            <a:pPr lvl="1"/>
            <a:r>
              <a:rPr lang="en-US" dirty="0"/>
              <a:t>Possibly other services (Pegasus, perhaps things like metagenomics workflows)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A6890-F8D5-1348-9926-64FEA8FB8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D0CB-D5E7-5D42-9FEC-7D67783817AD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9DCF8-FCDE-644A-86DE-3DDBF9641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231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F6335F-1619-1241-B20B-B6ABF5DB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59" y="65346"/>
            <a:ext cx="8124671" cy="1130300"/>
          </a:xfrm>
        </p:spPr>
        <p:txBody>
          <a:bodyPr/>
          <a:lstStyle/>
          <a:p>
            <a:r>
              <a:rPr lang="en-US" dirty="0"/>
              <a:t>New System Support Activities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004916-F518-704E-9318-7D9EEA64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1" y="856211"/>
            <a:ext cx="8454950" cy="3657600"/>
          </a:xfrm>
        </p:spPr>
        <p:txBody>
          <a:bodyPr>
            <a:normAutofit/>
          </a:bodyPr>
          <a:lstStyle/>
          <a:p>
            <a:r>
              <a:rPr lang="en-US" dirty="0"/>
              <a:t>Built on these services, Portal/Gateway support</a:t>
            </a:r>
          </a:p>
          <a:p>
            <a:pPr lvl="1"/>
            <a:r>
              <a:rPr lang="en-US" dirty="0"/>
              <a:t>Close collaboration at TACC with SGCI (led by SDSC). </a:t>
            </a:r>
          </a:p>
          <a:p>
            <a:pPr lvl="1"/>
            <a:r>
              <a:rPr lang="en-US" dirty="0"/>
              <a:t>“Default” Frontera portals for: (not all in year 1). </a:t>
            </a:r>
          </a:p>
          <a:p>
            <a:pPr lvl="2"/>
            <a:r>
              <a:rPr lang="en-US" dirty="0"/>
              <a:t>Job submission, workflow building, status, etc. </a:t>
            </a:r>
          </a:p>
          <a:p>
            <a:pPr lvl="2"/>
            <a:r>
              <a:rPr lang="en-US" dirty="0"/>
              <a:t>Data Management – not just in/out and on the system itself, but full lifecycle – archive/collections system/cloud migration, metadata management, publishing and DOIs.</a:t>
            </a:r>
          </a:p>
          <a:p>
            <a:pPr lvl="2"/>
            <a:r>
              <a:rPr lang="en-US" dirty="0"/>
              <a:t>Geospatial </a:t>
            </a:r>
          </a:p>
          <a:p>
            <a:pPr lvl="2"/>
            <a:r>
              <a:rPr lang="en-US" dirty="0"/>
              <a:t>ML/AI Application services. </a:t>
            </a:r>
          </a:p>
          <a:p>
            <a:pPr lvl="2"/>
            <a:r>
              <a:rPr lang="en-US" dirty="0"/>
              <a:t>Vis/Analytics</a:t>
            </a:r>
          </a:p>
          <a:p>
            <a:pPr lvl="2"/>
            <a:r>
              <a:rPr lang="en-US" dirty="0"/>
              <a:t>Interactive/</a:t>
            </a:r>
            <a:r>
              <a:rPr lang="en-US" dirty="0" err="1"/>
              <a:t>Jupyter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And, of course, support to roll your own, or get existing community ones integrated properly.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A6890-F8D5-1348-9926-64FEA8FB8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D0CB-D5E7-5D42-9FEC-7D67783817AD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9DCF8-FCDE-644A-86DE-3DDBF9641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651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F6335F-1619-1241-B20B-B6ABF5DB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59" y="65346"/>
            <a:ext cx="8124671" cy="1130300"/>
          </a:xfrm>
        </p:spPr>
        <p:txBody>
          <a:bodyPr/>
          <a:lstStyle/>
          <a:p>
            <a:r>
              <a:rPr lang="en-US" dirty="0"/>
              <a:t>Phase 2 Prototypes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004916-F518-704E-9318-7D9EEA64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447" y="1014153"/>
            <a:ext cx="8280383" cy="3499658"/>
          </a:xfrm>
        </p:spPr>
        <p:txBody>
          <a:bodyPr>
            <a:normAutofit fontScale="92500"/>
          </a:bodyPr>
          <a:lstStyle/>
          <a:p>
            <a:r>
              <a:rPr lang="en-US" dirty="0"/>
              <a:t>Allocations will include access to testbed systems with future/alternative architectures </a:t>
            </a:r>
          </a:p>
          <a:p>
            <a:pPr lvl="1"/>
            <a:r>
              <a:rPr lang="en-US" dirty="0"/>
              <a:t>Some at TACC, e.g. FPGA systems, </a:t>
            </a:r>
            <a:r>
              <a:rPr lang="en-US" dirty="0" err="1"/>
              <a:t>Optane</a:t>
            </a:r>
            <a:r>
              <a:rPr lang="en-US" dirty="0"/>
              <a:t> NVDIMM, {as yet unnamed 2021, 2023}.  </a:t>
            </a:r>
          </a:p>
          <a:p>
            <a:pPr lvl="1"/>
            <a:r>
              <a:rPr lang="en-US" dirty="0"/>
              <a:t>Some with partners – a Quantum Simulator at Stanford. </a:t>
            </a:r>
          </a:p>
          <a:p>
            <a:pPr lvl="1"/>
            <a:r>
              <a:rPr lang="en-US" dirty="0"/>
              <a:t>Some with the commercial cloud – Tensor Processors, etc.  </a:t>
            </a:r>
          </a:p>
          <a:p>
            <a:r>
              <a:rPr lang="en-US" b="1" dirty="0"/>
              <a:t>Fifty nodes with Intel </a:t>
            </a:r>
            <a:r>
              <a:rPr lang="en-US" b="1" dirty="0" err="1"/>
              <a:t>Optane</a:t>
            </a:r>
            <a:r>
              <a:rPr lang="en-US" b="1" dirty="0"/>
              <a:t> technology will be deployed next year in conjunction with the production system</a:t>
            </a:r>
          </a:p>
          <a:p>
            <a:pPr lvl="1"/>
            <a:r>
              <a:rPr lang="en-US" dirty="0"/>
              <a:t>Checkpoint file system?  Local checkpoints to tolerate soft failures?  Replace large memory nodes? Revive ”out of core” computing?  In-memory databases? </a:t>
            </a:r>
          </a:p>
          <a:p>
            <a:r>
              <a:rPr lang="en-US" dirty="0"/>
              <a:t>Any resulting phase 2 system is going to be the result, at least in part, of actual users measured on actual systems, including at looking at, what they might actually *want* to run on. </a:t>
            </a:r>
          </a:p>
          <a:p>
            <a:r>
              <a:rPr lang="en-US" dirty="0" err="1"/>
              <a:t>Eval</a:t>
            </a:r>
            <a:r>
              <a:rPr lang="en-US" dirty="0"/>
              <a:t> around the world – keep close tabs on what is happening elsewhere (sometimes by formal partnership or exchange – ANL, ORNL, China, Europe).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A6890-F8D5-1348-9926-64FEA8FB8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D0CB-D5E7-5D42-9FEC-7D67783817AD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9DCF8-FCDE-644A-86DE-3DDBF9641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66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F6335F-1619-1241-B20B-B6ABF5DB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59" y="65346"/>
            <a:ext cx="8124671" cy="1130300"/>
          </a:xfrm>
        </p:spPr>
        <p:txBody>
          <a:bodyPr/>
          <a:lstStyle/>
          <a:p>
            <a:pPr algn="ctr"/>
            <a:r>
              <a:rPr lang="en-US" dirty="0"/>
              <a:t>Strategic Partnership with Commercial Clouds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004916-F518-704E-9318-7D9EEA64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447" y="1014153"/>
            <a:ext cx="8280383" cy="3499658"/>
          </a:xfrm>
        </p:spPr>
        <p:txBody>
          <a:bodyPr>
            <a:normAutofit/>
          </a:bodyPr>
          <a:lstStyle/>
          <a:p>
            <a:r>
              <a:rPr lang="en-US" dirty="0"/>
              <a:t>Cloud/HPC is *not* an either/or.    (And in many ways, we are just a specialized cloud). </a:t>
            </a:r>
          </a:p>
          <a:p>
            <a:r>
              <a:rPr lang="en-US" dirty="0"/>
              <a:t>Utilize cloud strengths:</a:t>
            </a:r>
          </a:p>
          <a:p>
            <a:pPr lvl="1"/>
            <a:r>
              <a:rPr lang="en-US" dirty="0"/>
              <a:t>Options for publishing/sustaining data and data services</a:t>
            </a:r>
          </a:p>
          <a:p>
            <a:pPr lvl="1"/>
            <a:r>
              <a:rPr lang="en-US" dirty="0"/>
              <a:t>Access to unique services in automated workflow; VDI (i.e. image tagging, NLP, who knows what. . . )</a:t>
            </a:r>
          </a:p>
          <a:p>
            <a:pPr lvl="1"/>
            <a:r>
              <a:rPr lang="en-US" dirty="0"/>
              <a:t>Limited access to *every* new node technology for evaluation</a:t>
            </a:r>
          </a:p>
          <a:p>
            <a:pPr lvl="2"/>
            <a:r>
              <a:rPr lang="en-US" dirty="0"/>
              <a:t>FPGA, Tensor, Quantum, Neuromorphic, GPU, etc. </a:t>
            </a:r>
          </a:p>
          <a:p>
            <a:pPr lvl="1"/>
            <a:r>
              <a:rPr lang="en-US" dirty="0"/>
              <a:t>We will explore some bursting tech for more “throughput” style jobs – but I think the first 3 bullets are much more important. . .  </a:t>
            </a:r>
          </a:p>
          <a:p>
            <a:pPr lvl="2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A6890-F8D5-1348-9926-64FEA8FB8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D0CB-D5E7-5D42-9FEC-7D67783817AD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9DCF8-FCDE-644A-86DE-3DDBF9641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2658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33" y="119235"/>
            <a:ext cx="8245830" cy="920293"/>
          </a:xfrm>
        </p:spPr>
        <p:txBody>
          <a:bodyPr/>
          <a:lstStyle/>
          <a:p>
            <a:r>
              <a:rPr lang="en-US" dirty="0"/>
              <a:t>COSMOS Gravitational Waves study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7" name="Content Placeholder 6"/>
          <p:cNvSpPr txBox="1">
            <a:spLocks noGrp="1"/>
          </p:cNvSpPr>
          <p:nvPr>
            <p:ph idx="1"/>
          </p:nvPr>
        </p:nvSpPr>
        <p:spPr>
          <a:xfrm>
            <a:off x="0" y="2954558"/>
            <a:ext cx="4471261" cy="1597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100" dirty="0"/>
              <a:t>Image Credits: </a:t>
            </a:r>
          </a:p>
          <a:p>
            <a:pPr marL="0" indent="0">
              <a:buNone/>
            </a:pPr>
            <a:r>
              <a:rPr lang="en-US" sz="1100" dirty="0"/>
              <a:t>	Greg Abram </a:t>
            </a:r>
            <a:r>
              <a:rPr lang="mr-IN" sz="1100" dirty="0"/>
              <a:t>–</a:t>
            </a:r>
            <a:r>
              <a:rPr lang="en-US" sz="1100" dirty="0"/>
              <a:t> TACC</a:t>
            </a:r>
          </a:p>
          <a:p>
            <a:pPr marL="0" indent="0">
              <a:buNone/>
            </a:pPr>
            <a:r>
              <a:rPr lang="en-US" sz="1100" dirty="0"/>
              <a:t>	Francesca </a:t>
            </a:r>
            <a:r>
              <a:rPr lang="en-US" sz="1100" dirty="0" err="1"/>
              <a:t>Samsel</a:t>
            </a:r>
            <a:r>
              <a:rPr lang="en-US" sz="1100" dirty="0"/>
              <a:t> – CAT</a:t>
            </a:r>
          </a:p>
          <a:p>
            <a:pPr marL="0" indent="0">
              <a:buNone/>
            </a:pPr>
            <a:r>
              <a:rPr lang="en-US" sz="1100" dirty="0"/>
              <a:t>	Carson Brownlee - Intel </a:t>
            </a:r>
          </a:p>
          <a:p>
            <a:pPr marL="0" indent="0">
              <a:buNone/>
            </a:pPr>
            <a:r>
              <a:rPr lang="en-US" sz="1100" dirty="0"/>
              <a:t>	Markus </a:t>
            </a:r>
            <a:r>
              <a:rPr lang="en-US" sz="1100" dirty="0" err="1"/>
              <a:t>Kunesch</a:t>
            </a:r>
            <a:r>
              <a:rPr lang="en-US" sz="1100" dirty="0"/>
              <a:t>, </a:t>
            </a:r>
            <a:r>
              <a:rPr lang="en-US" sz="1100" dirty="0" err="1"/>
              <a:t>Juha</a:t>
            </a:r>
            <a:r>
              <a:rPr lang="en-US" sz="1100" dirty="0"/>
              <a:t> </a:t>
            </a:r>
            <a:r>
              <a:rPr lang="en-US" sz="1100" dirty="0" err="1"/>
              <a:t>Jäykkä</a:t>
            </a:r>
            <a:r>
              <a:rPr lang="en-US" sz="1100" dirty="0"/>
              <a:t>, Pau </a:t>
            </a:r>
            <a:r>
              <a:rPr lang="en-US" sz="1100" dirty="0" err="1"/>
              <a:t>Figueras</a:t>
            </a:r>
            <a:r>
              <a:rPr lang="en-US" sz="1100" dirty="0"/>
              <a:t>, Paul </a:t>
            </a:r>
            <a:r>
              <a:rPr lang="en-US" sz="1100" dirty="0" err="1"/>
              <a:t>Shellard</a:t>
            </a:r>
            <a:r>
              <a:rPr lang="en-US" sz="1100" dirty="0"/>
              <a:t> </a:t>
            </a:r>
          </a:p>
          <a:p>
            <a:pPr marL="0" indent="0">
              <a:buNone/>
            </a:pPr>
            <a:r>
              <a:rPr lang="en-US" sz="1100" dirty="0"/>
              <a:t>Center for Theoretical Cosmology, University of Cambridge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902ABA-AF98-854F-9967-9706E1C481B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7174" y="904387"/>
            <a:ext cx="1838632" cy="19467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F5A911-A2FA-0E41-85BD-0EB59B73E7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25806" y="904387"/>
            <a:ext cx="2591768" cy="25647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5A625C-448F-0943-A93F-80902159FAC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83499" y="1382473"/>
            <a:ext cx="3745413" cy="285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02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SOLAR Corona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2122" y="1416291"/>
            <a:ext cx="2895707" cy="3067677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Predictive Science, Inc. (California)</a:t>
            </a:r>
          </a:p>
          <a:p>
            <a:r>
              <a:rPr lang="en-US" dirty="0"/>
              <a:t>Supporting NASA Solar Dynamics Observatory (SDO)</a:t>
            </a:r>
          </a:p>
          <a:p>
            <a:r>
              <a:rPr lang="en-US" dirty="0"/>
              <a:t>Predicted solar corona on S2 during 8/21/17 eclipse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9485BF-BBAE-3B4C-B74C-D5A0814F19EA}" type="datetime1">
              <a:rPr kumimoji="0" lang="en-US" sz="75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12/11/18</a:t>
            </a:fld>
            <a:endParaRPr kumimoji="0" lang="en-US" sz="75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pic>
        <p:nvPicPr>
          <p:cNvPr id="6" name="Picture 5" descr="https://www.tacc.utexas.edu/image/journal/article?img_id=1516315&amp;t=1502985122883"/>
          <p:cNvPicPr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650569"/>
            <a:ext cx="5594007" cy="28943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532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664525"/>
            <a:ext cx="7829550" cy="458216"/>
          </a:xfrm>
        </p:spPr>
        <p:txBody>
          <a:bodyPr/>
          <a:lstStyle/>
          <a:p>
            <a:pPr algn="l"/>
            <a:r>
              <a:rPr lang="en-US" sz="1800" dirty="0"/>
              <a:t>Reaping Power from Wind Farms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3010508"/>
            <a:ext cx="3200400" cy="4000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50" i="1" dirty="0">
                <a:solidFill>
                  <a:srgbClr val="FFFF00"/>
                </a:solidFill>
              </a:rPr>
              <a:t>“TACC...give[s] us a competitive advantage…”</a:t>
            </a:r>
          </a:p>
          <a:p>
            <a:pPr marL="0" indent="0">
              <a:buNone/>
            </a:pPr>
            <a:endParaRPr lang="en-US" sz="1050" i="1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US" sz="1050" dirty="0">
                <a:solidFill>
                  <a:srgbClr val="FFFF00"/>
                </a:solidFill>
              </a:rPr>
              <a:t>      Graphic from Wind Energy, 2017.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0050" y="1138758"/>
            <a:ext cx="73723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Multi-Scale Model of Wind Turbines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250248" y="2000250"/>
            <a:ext cx="4743450" cy="18893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bg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Optimized control algorithm improves design choices</a:t>
            </a:r>
          </a:p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New high-res models add nacelle and tower effects</a:t>
            </a:r>
          </a:p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Blind comparisons to wind tunnel data demonstrate dramatic improvements in accuracy</a:t>
            </a:r>
          </a:p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Potential to increase power by 6-7% ($600m/</a:t>
            </a:r>
            <a:r>
              <a:rPr kumimoji="0" lang="en-US" sz="135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yr</a:t>
            </a: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nationwide)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154358E-CE91-449F-9A0B-0ADC74BA8206}"/>
              </a:ext>
            </a:extLst>
          </p:cNvPr>
          <p:cNvSpPr txBox="1">
            <a:spLocks/>
          </p:cNvSpPr>
          <p:nvPr/>
        </p:nvSpPr>
        <p:spPr bwMode="auto">
          <a:xfrm>
            <a:off x="5372100" y="3870500"/>
            <a:ext cx="3829050" cy="749831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bg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0" marR="0" lvl="0" indent="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Christian </a:t>
            </a:r>
            <a:r>
              <a:rPr kumimoji="0" lang="en-US" sz="9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Santoni</a:t>
            </a: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, Kenneth </a:t>
            </a:r>
            <a:r>
              <a:rPr kumimoji="0" lang="en-US" sz="9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Carrasquillo</a:t>
            </a: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, </a:t>
            </a:r>
          </a:p>
          <a:p>
            <a:pPr marL="0" marR="0" lvl="0" indent="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 </a:t>
            </a:r>
            <a:r>
              <a:rPr kumimoji="0" lang="en-US" sz="9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Isnardo</a:t>
            </a: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Arenas‐Navarro, and Stefano </a:t>
            </a:r>
            <a:r>
              <a:rPr kumimoji="0" lang="en-US" sz="9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Leonardi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  <a:p>
            <a:pPr marL="0" marR="0" lvl="0" indent="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  <a:p>
            <a:pPr marL="0" marR="0" lvl="0" indent="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  UT Dallas, US/European collaboration (UTRC, NSF-PIRE 1243482)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6227433-C270-4A5F-8EC0-D650CF780D80}"/>
              </a:ext>
            </a:extLst>
          </p:cNvPr>
          <p:cNvGrpSpPr/>
          <p:nvPr/>
        </p:nvGrpSpPr>
        <p:grpSpPr>
          <a:xfrm>
            <a:off x="4933305" y="-71260"/>
            <a:ext cx="4004459" cy="2743200"/>
            <a:chOff x="6705600" y="1752601"/>
            <a:chExt cx="5339279" cy="3657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9879ABD-5D5C-49B2-A15E-405B7309C03B}"/>
                </a:ext>
              </a:extLst>
            </p:cNvPr>
            <p:cNvSpPr/>
            <p:nvPr/>
          </p:nvSpPr>
          <p:spPr bwMode="auto">
            <a:xfrm>
              <a:off x="6705600" y="1752601"/>
              <a:ext cx="5339279" cy="3657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1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A539CC8-4E7C-42E9-91E8-1D28A2932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62614" y="1832364"/>
              <a:ext cx="5225251" cy="3498075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189FECF-4C34-4AA8-BF0C-D3A0519EC721}"/>
              </a:ext>
            </a:extLst>
          </p:cNvPr>
          <p:cNvSpPr txBox="1"/>
          <p:nvPr/>
        </p:nvSpPr>
        <p:spPr>
          <a:xfrm>
            <a:off x="114300" y="4303556"/>
            <a:ext cx="12843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  <a:hlinkClick r:id="rId4"/>
              </a:rPr>
              <a:t>TACC Press Release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709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664525"/>
            <a:ext cx="4757840" cy="458216"/>
          </a:xfrm>
        </p:spPr>
        <p:txBody>
          <a:bodyPr/>
          <a:lstStyle/>
          <a:p>
            <a:pPr algn="l"/>
            <a:r>
              <a:rPr lang="en-US" sz="1800" dirty="0"/>
              <a:t>Using KNL to Probe Space Oddities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13218" y="2882085"/>
            <a:ext cx="3830782" cy="10234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50" i="1" dirty="0">
                <a:solidFill>
                  <a:srgbClr val="FFFF00"/>
                </a:solidFill>
              </a:rPr>
              <a:t>"The science that I do wouldn't be possible without resources like [Stampede2]...resources that certainly a small institution like mine could never support. The fact that we have these national-level resources enables a huge amount of science that just wouldn't get done otherwise." (Chris Fragile)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0050" y="1138758"/>
            <a:ext cx="44577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Ongoing XSEDE collaboration focusing on KNL performance for new, high-resolution version of COSMOS MHD code</a:t>
            </a: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142009" y="2157381"/>
            <a:ext cx="4939516" cy="18893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bg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Vectorization and other serial optimizations improved KNL performance by 50%</a:t>
            </a:r>
          </a:p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COSMOS currently running 60% faster on KNL than Stampede1</a:t>
            </a:r>
          </a:p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Work on </a:t>
            </a:r>
            <a:r>
              <a:rPr kumimoji="0" lang="en-US" sz="135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OpenMP</a:t>
            </a: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-MPI hybrid optimizations now underway</a:t>
            </a:r>
          </a:p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Impact of performance improvements amounts to millions of core-hours saved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154358E-CE91-449F-9A0B-0ADC74BA8206}"/>
              </a:ext>
            </a:extLst>
          </p:cNvPr>
          <p:cNvSpPr txBox="1">
            <a:spLocks/>
          </p:cNvSpPr>
          <p:nvPr/>
        </p:nvSpPr>
        <p:spPr bwMode="auto">
          <a:xfrm>
            <a:off x="5257800" y="4171950"/>
            <a:ext cx="3829050" cy="49304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bg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0" marR="0" lvl="0" indent="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25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XSEDE ECSS: Collaboration between PI Chris Fragile (College of Charleston) and Damon McDougall (TACC)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89FECF-4C34-4AA8-BF0C-D3A0519EC721}"/>
              </a:ext>
            </a:extLst>
          </p:cNvPr>
          <p:cNvSpPr txBox="1"/>
          <p:nvPr/>
        </p:nvSpPr>
        <p:spPr>
          <a:xfrm>
            <a:off x="114300" y="4303556"/>
            <a:ext cx="12843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  <a:hlinkClick r:id="rId3"/>
              </a:rPr>
              <a:t>TACC Press Release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0149DDC-A84F-4631-A7F9-E75626AD4665}"/>
              </a:ext>
            </a:extLst>
          </p:cNvPr>
          <p:cNvGrpSpPr/>
          <p:nvPr/>
        </p:nvGrpSpPr>
        <p:grpSpPr>
          <a:xfrm>
            <a:off x="5314951" y="140712"/>
            <a:ext cx="3661559" cy="2597647"/>
            <a:chOff x="7086600" y="270271"/>
            <a:chExt cx="4882079" cy="346352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9879ABD-5D5C-49B2-A15E-405B7309C03B}"/>
                </a:ext>
              </a:extLst>
            </p:cNvPr>
            <p:cNvSpPr/>
            <p:nvPr/>
          </p:nvSpPr>
          <p:spPr bwMode="auto">
            <a:xfrm>
              <a:off x="7086600" y="270271"/>
              <a:ext cx="4882079" cy="346352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Graphic here.</a:t>
              </a: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Use this box as background frame.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CA78B7F-B085-4028-995C-461BB1266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03539" y="379251"/>
              <a:ext cx="4648200" cy="32455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455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TACC AT A GLANCE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5856C-8762-A54A-B5BE-66DAE1EA6135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79399" y="956085"/>
            <a:ext cx="3662601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 dirty="0">
                <a:ea typeface="ＭＳ Ｐゴシック" charset="0"/>
                <a:cs typeface="ＭＳ Ｐゴシック" charset="0"/>
              </a:rPr>
              <a:t>Personnel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160 Staff (~70 PhD)</a:t>
            </a:r>
          </a:p>
          <a:p>
            <a:pPr>
              <a:defRPr/>
            </a:pPr>
            <a:r>
              <a:rPr lang="en-US" b="1" dirty="0">
                <a:ea typeface="ＭＳ Ｐゴシック" charset="0"/>
                <a:cs typeface="ＭＳ Ｐゴシック" charset="0"/>
              </a:rPr>
              <a:t>Facilities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12 MW Data center capacity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Two office buildings, Three Datacenters, two visualization facilities, and a chilling plant.</a:t>
            </a:r>
          </a:p>
          <a:p>
            <a:pPr>
              <a:defRPr/>
            </a:pPr>
            <a:r>
              <a:rPr lang="en-US" b="1" dirty="0">
                <a:ea typeface="ＭＳ Ｐゴシック" charset="0"/>
              </a:rPr>
              <a:t>Systems and Services</a:t>
            </a:r>
          </a:p>
          <a:p>
            <a:pPr marL="0" lvl="1">
              <a:defRPr/>
            </a:pPr>
            <a:r>
              <a:rPr lang="en-US" dirty="0">
                <a:ea typeface="ＭＳ Ｐゴシック" charset="0"/>
              </a:rPr>
              <a:t>	</a:t>
            </a:r>
            <a:r>
              <a:rPr lang="en-US" dirty="0">
                <a:latin typeface="Arial" charset="0"/>
                <a:ea typeface="ＭＳ Ｐゴシック" charset="0"/>
              </a:rPr>
              <a:t>Two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Billion compute hours per year</a:t>
            </a:r>
          </a:p>
          <a:p>
            <a:pPr marL="0" lvl="1"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	5 Billion files, 75 Petabytes of Data, 	Hundreds of Public Datasets</a:t>
            </a:r>
            <a:endParaRPr lang="en-US" b="1" dirty="0"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b="1" dirty="0">
                <a:ea typeface="ＭＳ Ｐゴシック" charset="0"/>
                <a:cs typeface="ＭＳ Ｐゴシック" charset="0"/>
              </a:rPr>
              <a:t>Capacity &amp; Services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HPC, HTC, Visualization, Large scale data storage, Cloud computing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Consulting, Curation and analysis, Code optimization, Portals and Gateways, Web service APIs, Training and Outreach</a:t>
            </a:r>
          </a:p>
        </p:txBody>
      </p:sp>
      <p:pic>
        <p:nvPicPr>
          <p:cNvPr id="7" name="Picture 1" descr="StaffPhoto201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14910" y="1016000"/>
            <a:ext cx="2670175" cy="10715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814909" y="2219580"/>
            <a:ext cx="2670175" cy="1011237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4" descr="B1suAjPCcAATacu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14909" y="3362897"/>
            <a:ext cx="2670175" cy="1099141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820" y="1016000"/>
            <a:ext cx="1739979" cy="97454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7820" y="2209357"/>
            <a:ext cx="1739979" cy="220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497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489A7-0562-E64F-B17C-971F5F3E9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597" y="3054815"/>
            <a:ext cx="8124671" cy="1130300"/>
          </a:xfrm>
        </p:spPr>
        <p:txBody>
          <a:bodyPr/>
          <a:lstStyle/>
          <a:p>
            <a:r>
              <a:rPr lang="en-US" dirty="0"/>
              <a:t>HPC Has Evolved. . 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2112C-BABA-1C43-94CA-9663A5735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2F1FA-732E-374C-B54F-3FDAE1B18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725BA11C-8762-2A4F-B8FC-6D8F4E40DBB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67790" y="276923"/>
            <a:ext cx="1930004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5429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7F1C0-1D50-6048-81E3-29C81D590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534" y="182230"/>
            <a:ext cx="8792968" cy="1130300"/>
          </a:xfrm>
        </p:spPr>
        <p:txBody>
          <a:bodyPr/>
          <a:lstStyle/>
          <a:p>
            <a:r>
              <a:rPr lang="en-US" dirty="0"/>
              <a:t>Supporting an evolving Cyberinfrastructure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DBD75-2D88-2346-9264-1AE3A49B0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901" y="1034143"/>
            <a:ext cx="6087181" cy="246017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Success in Computational/Data Intensive Science and Engineering takes more than systems. </a:t>
            </a:r>
          </a:p>
          <a:p>
            <a:r>
              <a:rPr lang="en-US" dirty="0"/>
              <a:t>Modern Cyberinfrastructure requires many modes of computing, many skillsets, and many parts of the scientific workflow. </a:t>
            </a:r>
          </a:p>
          <a:p>
            <a:pPr lvl="1"/>
            <a:r>
              <a:rPr lang="en-US" dirty="0"/>
              <a:t>Data lifecycle, reproducibility, sharing and collaboration, event driven processing, APIs, etc. </a:t>
            </a:r>
          </a:p>
          <a:p>
            <a:r>
              <a:rPr lang="en-US" dirty="0"/>
              <a:t>Our team and software investments are larger than our system investments</a:t>
            </a:r>
          </a:p>
          <a:p>
            <a:pPr lvl="1"/>
            <a:r>
              <a:rPr lang="en-US" dirty="0"/>
              <a:t>Advanced </a:t>
            </a:r>
            <a:r>
              <a:rPr lang="en-US" dirty="0" err="1"/>
              <a:t>Intefaces</a:t>
            </a:r>
            <a:r>
              <a:rPr lang="en-US" dirty="0"/>
              <a:t> – Web front ends, Rest API, Vis/VR/AR</a:t>
            </a:r>
          </a:p>
          <a:p>
            <a:pPr lvl="1"/>
            <a:r>
              <a:rPr lang="en-US" dirty="0"/>
              <a:t>Algorithms – Partnerships with ICES @ UT to shape future systems, applications and libraries.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7A496-C552-2941-8D33-B1919869A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BE4993-0D69-0348-87E2-A4E27E5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38C1E-2405-3441-AA9D-B9091FB0B27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4486" y="1163010"/>
            <a:ext cx="3145523" cy="3086107"/>
          </a:xfrm>
          <a:prstGeom prst="rect">
            <a:avLst/>
          </a:prstGeom>
        </p:spPr>
      </p:pic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1C69280B-EE36-3C40-AEBE-BFBCFD56B8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11407" y="3583819"/>
            <a:ext cx="1765661" cy="1054492"/>
          </a:xfrm>
          <a:prstGeom prst="rect">
            <a:avLst/>
          </a:prstGeom>
          <a:ln w="1270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2" descr="C:\Users\rathje\Box Sync\NHERI - Natural Hazards Proposal\Site Visit\Demo_ppt\snapshots\02_data_drag_drop_upload.tiff">
            <a:extLst>
              <a:ext uri="{FF2B5EF4-FFF2-40B4-BE49-F238E27FC236}">
                <a16:creationId xmlns:a16="http://schemas.microsoft.com/office/drawing/2014/main" id="{02CD989D-6774-5546-BB2B-574043F925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294783" y="3583820"/>
            <a:ext cx="1169754" cy="1051876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Shape 230">
            <a:extLst>
              <a:ext uri="{FF2B5EF4-FFF2-40B4-BE49-F238E27FC236}">
                <a16:creationId xmlns:a16="http://schemas.microsoft.com/office/drawing/2014/main" id="{69F83267-2129-4E4F-BC0F-BB17B8F240F3}"/>
              </a:ext>
            </a:extLst>
          </p:cNvPr>
          <p:cNvPicPr preferRelativeResize="0"/>
          <p:nvPr/>
        </p:nvPicPr>
        <p:blipFill>
          <a:blip r:embed="rId5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474" y="3583819"/>
            <a:ext cx="1866426" cy="9261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8437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781" y="167813"/>
            <a:ext cx="7356361" cy="436232"/>
          </a:xfrm>
        </p:spPr>
        <p:txBody>
          <a:bodyPr>
            <a:normAutofit fontScale="90000"/>
          </a:bodyPr>
          <a:lstStyle/>
          <a:p>
            <a:r>
              <a:rPr lang="en-US" dirty="0"/>
              <a:t>HPC Doesn’t Look Like it used to. . 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782" y="1265378"/>
            <a:ext cx="2748537" cy="15974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1659" y="959782"/>
            <a:ext cx="2339657" cy="21040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08719" y="1014212"/>
            <a:ext cx="2117805" cy="19504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7398" y="1405090"/>
            <a:ext cx="3669068" cy="21324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434" y="661079"/>
            <a:ext cx="3769231" cy="559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13" b="1" dirty="0"/>
              <a:t>HPC-Enabled Jupyter Notebooks</a:t>
            </a:r>
          </a:p>
          <a:p>
            <a:pPr algn="r"/>
            <a:r>
              <a:rPr lang="en-US" sz="1013" i="1" dirty="0"/>
              <a:t>Narrative analytics and exploration environment</a:t>
            </a:r>
          </a:p>
          <a:p>
            <a:pPr algn="r"/>
            <a:endParaRPr lang="en-US" sz="1013" i="1" dirty="0"/>
          </a:p>
        </p:txBody>
      </p:sp>
      <p:sp>
        <p:nvSpPr>
          <p:cNvPr id="9" name="TextBox 8"/>
          <p:cNvSpPr txBox="1"/>
          <p:nvPr/>
        </p:nvSpPr>
        <p:spPr>
          <a:xfrm>
            <a:off x="5026113" y="667938"/>
            <a:ext cx="3549370" cy="404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13" b="1" dirty="0"/>
              <a:t>Web Portal</a:t>
            </a:r>
          </a:p>
          <a:p>
            <a:pPr algn="r"/>
            <a:r>
              <a:rPr lang="en-US" sz="1013" i="1" dirty="0"/>
              <a:t>Data management and accessible batch computing</a:t>
            </a:r>
          </a:p>
        </p:txBody>
      </p:sp>
      <p:sp>
        <p:nvSpPr>
          <p:cNvPr id="10" name="Rectangle 9"/>
          <p:cNvSpPr/>
          <p:nvPr/>
        </p:nvSpPr>
        <p:spPr>
          <a:xfrm>
            <a:off x="-628283" y="2839390"/>
            <a:ext cx="4514062" cy="710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13" b="1" dirty="0"/>
              <a:t>Event-driven Data Processing</a:t>
            </a:r>
          </a:p>
          <a:p>
            <a:pPr algn="r"/>
            <a:r>
              <a:rPr lang="en-US" sz="1013" i="1" dirty="0"/>
              <a:t>Extensible end-to-end framework to integrate planning, experimentation, validation and analytics</a:t>
            </a:r>
          </a:p>
          <a:p>
            <a:pPr algn="r"/>
            <a:endParaRPr lang="en-US" sz="1013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10636-CE29-DE43-A8B8-26D5CEA21AC6}"/>
              </a:ext>
            </a:extLst>
          </p:cNvPr>
          <p:cNvSpPr txBox="1"/>
          <p:nvPr/>
        </p:nvSpPr>
        <p:spPr>
          <a:xfrm>
            <a:off x="233249" y="3430437"/>
            <a:ext cx="8431780" cy="1540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From Batch Processing and single simulations of many MPI Tasks –</a:t>
            </a:r>
            <a:r>
              <a:rPr lang="en-US" sz="1400" dirty="0"/>
              <a:t> to that, plus  new modes of computing, automated workflows, users who avoid the command line, reproducibility and data reuse, collaboration, end-to-end data management,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	</a:t>
            </a:r>
            <a:r>
              <a:rPr lang="en-US" sz="1200" b="1" dirty="0"/>
              <a:t>Simulation </a:t>
            </a:r>
            <a:r>
              <a:rPr lang="en-US" sz="1200" dirty="0"/>
              <a:t>where we have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 	Machine Learning </a:t>
            </a:r>
            <a:r>
              <a:rPr lang="en-US" sz="1200" dirty="0"/>
              <a:t>where we have data or incomplete models</a:t>
            </a:r>
          </a:p>
          <a:p>
            <a:r>
              <a:rPr lang="en-US" sz="1600" b="1" dirty="0"/>
              <a:t>And most things are a blend of most of these. . . </a:t>
            </a:r>
          </a:p>
          <a:p>
            <a:endParaRPr lang="en-US" sz="1013" i="1" dirty="0"/>
          </a:p>
        </p:txBody>
      </p:sp>
    </p:spTree>
    <p:extLst>
      <p:ext uri="{BB962C8B-B14F-4D97-AF65-F5344CB8AC3E}">
        <p14:creationId xmlns:p14="http://schemas.microsoft.com/office/powerpoint/2010/main" val="38494730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7385-C399-B64D-8BED-073BA70E4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302" y="167307"/>
            <a:ext cx="3307727" cy="2163765"/>
          </a:xfrm>
        </p:spPr>
        <p:txBody>
          <a:bodyPr/>
          <a:lstStyle/>
          <a:p>
            <a:r>
              <a:rPr lang="en-US" dirty="0"/>
              <a:t>An </a:t>
            </a:r>
            <a:r>
              <a:rPr lang="en-US" dirty="0" err="1"/>
              <a:t>ExEmplar</a:t>
            </a:r>
            <a:r>
              <a:rPr lang="en-US" dirty="0"/>
              <a:t> project – SD2E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2B7B8-573B-A441-A7A0-BDC2FFC9A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714" y="2383118"/>
            <a:ext cx="8487275" cy="24584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DARPA – “</a:t>
            </a:r>
            <a:r>
              <a:rPr lang="en-US" i="1" dirty="0"/>
              <a:t>Synergistic Discovery and Design</a:t>
            </a:r>
            <a:r>
              <a:rPr lang="en-US" dirty="0"/>
              <a:t> (SD2)”  </a:t>
            </a:r>
          </a:p>
          <a:p>
            <a:r>
              <a:rPr lang="en-US" dirty="0"/>
              <a:t>Vision:  to "develop data-driven methods to accelerate scientific discovery and robust design in domains that lack complete models." </a:t>
            </a:r>
          </a:p>
          <a:p>
            <a:r>
              <a:rPr lang="en-US" dirty="0"/>
              <a:t>Initial focus in synthetic biology;  ~six data provider teams, ~15 modeling teams, </a:t>
            </a:r>
            <a:r>
              <a:rPr lang="en-US" b="1" dirty="0"/>
              <a:t>TACC for platform</a:t>
            </a:r>
          </a:p>
          <a:p>
            <a:r>
              <a:rPr lang="en-US" dirty="0"/>
              <a:t>Cloud-based tools to collect, integrate, and analyze diverse data types; Promote collaboration and interaction across computational skill levels; Enable a reproducible and explainable research computing lifecycle; </a:t>
            </a:r>
            <a:r>
              <a:rPr lang="en-US" b="1" dirty="0"/>
              <a:t>Enhance, amplify, and link the capabilities of every SD2 performer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EC1FD-6630-E34B-B856-5B1AA420B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9AE70E-B17E-B04F-A7D7-9D792C4BD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C60FF1-32EE-E246-8D71-2C4399AC52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5200" y="160540"/>
            <a:ext cx="5125686" cy="211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71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69" y="749603"/>
            <a:ext cx="2227200" cy="1497792"/>
          </a:xfrm>
          <a:custGeom>
            <a:avLst/>
            <a:gdLst>
              <a:gd name="connsiteX0" fmla="*/ 456876 w 2969600"/>
              <a:gd name="connsiteY0" fmla="*/ 0 h 2071946"/>
              <a:gd name="connsiteX1" fmla="*/ 2969600 w 2969600"/>
              <a:gd name="connsiteY1" fmla="*/ 0 h 2071946"/>
              <a:gd name="connsiteX2" fmla="*/ 2969600 w 2969600"/>
              <a:gd name="connsiteY2" fmla="*/ 2071946 h 2071946"/>
              <a:gd name="connsiteX3" fmla="*/ 0 w 2969600"/>
              <a:gd name="connsiteY3" fmla="*/ 2071946 h 2071946"/>
              <a:gd name="connsiteX4" fmla="*/ 0 w 2969600"/>
              <a:gd name="connsiteY4" fmla="*/ 456876 h 207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69600" h="2071946">
                <a:moveTo>
                  <a:pt x="456876" y="0"/>
                </a:moveTo>
                <a:lnTo>
                  <a:pt x="2969600" y="0"/>
                </a:lnTo>
                <a:lnTo>
                  <a:pt x="2969600" y="2071946"/>
                </a:lnTo>
                <a:lnTo>
                  <a:pt x="0" y="2071946"/>
                </a:lnTo>
                <a:lnTo>
                  <a:pt x="0" y="456876"/>
                </a:lnTo>
                <a:close/>
              </a:path>
            </a:pathLst>
          </a:cu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5858" y="2740786"/>
            <a:ext cx="1788758" cy="1346040"/>
          </a:xfrm>
          <a:custGeom>
            <a:avLst/>
            <a:gdLst>
              <a:gd name="connsiteX0" fmla="*/ 0 w 2385010"/>
              <a:gd name="connsiteY0" fmla="*/ 0 h 2053465"/>
              <a:gd name="connsiteX1" fmla="*/ 2385010 w 2385010"/>
              <a:gd name="connsiteY1" fmla="*/ 0 h 2053465"/>
              <a:gd name="connsiteX2" fmla="*/ 2385010 w 2385010"/>
              <a:gd name="connsiteY2" fmla="*/ 1578360 h 2053465"/>
              <a:gd name="connsiteX3" fmla="*/ 1909905 w 2385010"/>
              <a:gd name="connsiteY3" fmla="*/ 2053465 h 2053465"/>
              <a:gd name="connsiteX4" fmla="*/ 0 w 2385010"/>
              <a:gd name="connsiteY4" fmla="*/ 2053465 h 2053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5010" h="2053465">
                <a:moveTo>
                  <a:pt x="0" y="0"/>
                </a:moveTo>
                <a:lnTo>
                  <a:pt x="2385010" y="0"/>
                </a:lnTo>
                <a:lnTo>
                  <a:pt x="2385010" y="1578360"/>
                </a:lnTo>
                <a:lnTo>
                  <a:pt x="1909905" y="2053465"/>
                </a:lnTo>
                <a:lnTo>
                  <a:pt x="0" y="2053465"/>
                </a:lnTo>
                <a:close/>
              </a:path>
            </a:pathLst>
          </a:custGeom>
        </p:spPr>
      </p:pic>
      <p:pic>
        <p:nvPicPr>
          <p:cNvPr id="45" name="Content Placeholder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87291" y="721519"/>
            <a:ext cx="1680837" cy="15547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69" y="2663896"/>
            <a:ext cx="2227200" cy="15144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9532" y="465541"/>
            <a:ext cx="2639061" cy="8568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sz="2100" kern="1200" cap="all">
                <a:ln w="3175" cmpd="sng">
                  <a:noFill/>
                </a:ln>
                <a:effectLst/>
                <a:latin typeface="+mj-lt"/>
                <a:ea typeface="+mj-ea"/>
                <a:cs typeface="+mj-cs"/>
              </a:rPr>
              <a:t>Harvey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428309" y="4629150"/>
            <a:ext cx="1200150" cy="273843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B9485BF-BBAE-3B4C-B74C-D5A0814F19EA}" type="datetime1">
              <a:rPr kumimoji="0" lang="en-US" sz="75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12/11/18</a:t>
            </a:fld>
            <a:endParaRPr kumimoji="0" lang="en-US" sz="75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772400" y="4183856"/>
            <a:ext cx="856683" cy="502444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7" name="Content Placeholder 46"/>
          <p:cNvSpPr>
            <a:spLocks noGrp="1"/>
          </p:cNvSpPr>
          <p:nvPr>
            <p:ph idx="1"/>
          </p:nvPr>
        </p:nvSpPr>
        <p:spPr>
          <a:xfrm>
            <a:off x="5649532" y="1366836"/>
            <a:ext cx="2837892" cy="2831696"/>
          </a:xfrm>
        </p:spPr>
        <p:txBody>
          <a:bodyPr anchor="t">
            <a:normAutofit/>
          </a:bodyPr>
          <a:lstStyle/>
          <a:p>
            <a:r>
              <a:rPr lang="en-US" sz="1400" dirty="0"/>
              <a:t>Next Generation Storm Forecasting (with Penn State)</a:t>
            </a:r>
          </a:p>
          <a:p>
            <a:r>
              <a:rPr lang="en-US" sz="1400" dirty="0"/>
              <a:t>Storm Surge Modeling (with Clint Dawson UT Austin)</a:t>
            </a:r>
          </a:p>
          <a:p>
            <a:r>
              <a:rPr lang="en-US" sz="1400" dirty="0"/>
              <a:t>Preliminary river flooding and inundation maps (David </a:t>
            </a:r>
            <a:r>
              <a:rPr lang="en-US" sz="1400" dirty="0" err="1"/>
              <a:t>Maidment</a:t>
            </a:r>
            <a:r>
              <a:rPr lang="en-US" sz="1400" dirty="0"/>
              <a:t> UT Austin)</a:t>
            </a:r>
          </a:p>
          <a:p>
            <a:r>
              <a:rPr lang="en-US" sz="1400" dirty="0"/>
              <a:t>Remote Image Integration and Assimilation (Center for Space Research, UT Austin)</a:t>
            </a:r>
          </a:p>
        </p:txBody>
      </p:sp>
    </p:spTree>
    <p:extLst>
      <p:ext uri="{BB962C8B-B14F-4D97-AF65-F5344CB8AC3E}">
        <p14:creationId xmlns:p14="http://schemas.microsoft.com/office/powerpoint/2010/main" val="35504422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Segmentation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58" y="1772518"/>
            <a:ext cx="8506343" cy="2711450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US" dirty="0"/>
              <a:t>A team of researchers led by George Biros from The University of Texas at Austin scored in the top 25% of participants in the Multimodal Brain Tumor Segmentation Challenge 2017 (BRaTS'17) enabled by Stampede2 and other TACC resources.</a:t>
            </a:r>
          </a:p>
          <a:p>
            <a:pPr lvl="0"/>
            <a:r>
              <a:rPr lang="en-US" dirty="0"/>
              <a:t>In the challenge, research groups presented methods and results of computer-aided identification and classification of brain tumors, as well as different types of cancerous regions.</a:t>
            </a:r>
          </a:p>
          <a:p>
            <a:pPr lvl="0"/>
            <a:r>
              <a:rPr lang="en-US" dirty="0"/>
              <a:t>The team's method combined biophysical models of tumor growth with machine learning algorithms for the analysis of Magnetic Resonance imaging data of glioma patients.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9485BF-BBAE-3B4C-B74C-D5A0814F19EA}" type="datetime1">
              <a:rPr kumimoji="0" lang="en-US" sz="75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12/11/18</a:t>
            </a:fld>
            <a:endParaRPr kumimoji="0" lang="en-US" sz="75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24328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9321" y="1772518"/>
            <a:ext cx="2438507" cy="27114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9485BF-BBAE-3B4C-B74C-D5A0814F19EA}" type="datetime1">
              <a:rPr kumimoji="0" lang="en-US" sz="75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12/11/18</a:t>
            </a:fld>
            <a:endParaRPr kumimoji="0" lang="en-US" sz="75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pic>
        <p:nvPicPr>
          <p:cNvPr id="7" name="Picture 6" descr="https://www.tacc.utexas.edu/image/journal/article?img_id=1582846&amp;t=1517332433074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06" y="394383"/>
            <a:ext cx="7799522" cy="40895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35357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664525"/>
            <a:ext cx="5316021" cy="458216"/>
          </a:xfrm>
        </p:spPr>
        <p:txBody>
          <a:bodyPr>
            <a:normAutofit fontScale="90000"/>
          </a:bodyPr>
          <a:lstStyle/>
          <a:p>
            <a:pPr algn="l"/>
            <a:r>
              <a:rPr lang="en-US" sz="1800" dirty="0"/>
              <a:t>Massive Data Set Worthy of Ross Ice Shelf Itself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00700" y="3181378"/>
            <a:ext cx="3375809" cy="400051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4200" i="1" dirty="0">
                <a:solidFill>
                  <a:srgbClr val="FFFF00"/>
                </a:solidFill>
              </a:rPr>
              <a:t>“...partnership...with TACC shows [it’s] possible to manage…this level of data in a cost-effective, user-friendly and easily accessible manner…”</a:t>
            </a:r>
          </a:p>
          <a:p>
            <a:pPr marL="0" indent="0">
              <a:buNone/>
            </a:pPr>
            <a:endParaRPr lang="en-US" sz="4200" i="1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US" sz="4200" dirty="0">
                <a:solidFill>
                  <a:srgbClr val="FFFF00"/>
                </a:solidFill>
              </a:rPr>
              <a:t>      Image courtesy Oceanwide Expeditions.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0050" y="1138758"/>
            <a:ext cx="508742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TACC partners with Lamont-Doherty Earth Observatory (LDEO) to host for one of the country’s largest earth sciences data collections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250248" y="2228850"/>
            <a:ext cx="4893252" cy="166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bg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Managing hundreds of TB using Stampede2, Corral, and Ranch: storage, provenance, visualization, and public access</a:t>
            </a:r>
          </a:p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Achieved 10x workflow speedup by moving to TACC (from 50 hrs down to 5 hrs for transfer and analysis tasks)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154358E-CE91-449F-9A0B-0ADC74BA8206}"/>
              </a:ext>
            </a:extLst>
          </p:cNvPr>
          <p:cNvSpPr txBox="1">
            <a:spLocks/>
          </p:cNvSpPr>
          <p:nvPr/>
        </p:nvSpPr>
        <p:spPr bwMode="auto">
          <a:xfrm>
            <a:off x="5316128" y="4213360"/>
            <a:ext cx="3829050" cy="388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rmAutofit fontScale="92500"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bg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0" marR="0" lvl="0" indent="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PI </a:t>
            </a:r>
            <a:r>
              <a:rPr kumimoji="0" lang="en-US" sz="9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Lingling</a:t>
            </a: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Dong, Columbia University</a:t>
            </a:r>
          </a:p>
          <a:p>
            <a:pPr marL="0" marR="0" lvl="0" indent="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  XSEDE support to multidisciplinary, multi-institutional Rosetta project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89FECF-4C34-4AA8-BF0C-D3A0519EC721}"/>
              </a:ext>
            </a:extLst>
          </p:cNvPr>
          <p:cNvSpPr txBox="1"/>
          <p:nvPr/>
        </p:nvSpPr>
        <p:spPr>
          <a:xfrm>
            <a:off x="114300" y="4303556"/>
            <a:ext cx="12843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  <a:hlinkClick r:id="rId3"/>
              </a:rPr>
              <a:t>TACC Press Release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D7B74A-B317-418E-B573-8766AEBDC118}"/>
              </a:ext>
            </a:extLst>
          </p:cNvPr>
          <p:cNvGrpSpPr/>
          <p:nvPr/>
        </p:nvGrpSpPr>
        <p:grpSpPr>
          <a:xfrm>
            <a:off x="5542748" y="45174"/>
            <a:ext cx="3375809" cy="2311897"/>
            <a:chOff x="7467600" y="270271"/>
            <a:chExt cx="4501079" cy="308252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9879ABD-5D5C-49B2-A15E-405B7309C03B}"/>
                </a:ext>
              </a:extLst>
            </p:cNvPr>
            <p:cNvSpPr/>
            <p:nvPr/>
          </p:nvSpPr>
          <p:spPr bwMode="auto">
            <a:xfrm>
              <a:off x="7467600" y="270271"/>
              <a:ext cx="4501079" cy="308252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Graphic here.</a:t>
              </a: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frame.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267822D-48C1-4D7E-85A6-1319994E6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47118" y="363735"/>
              <a:ext cx="4342043" cy="2895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33652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691" y="952025"/>
            <a:ext cx="4757840" cy="458216"/>
          </a:xfrm>
        </p:spPr>
        <p:txBody>
          <a:bodyPr/>
          <a:lstStyle/>
          <a:p>
            <a:pPr algn="l"/>
            <a:r>
              <a:rPr lang="en-US" sz="1800" dirty="0"/>
              <a:t>Record Achieved on AI Benchmark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4568" y="751999"/>
            <a:ext cx="4045527" cy="4000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50" i="1" dirty="0">
                <a:solidFill>
                  <a:schemeClr val="tx1"/>
                </a:solidFill>
              </a:rPr>
              <a:t>"Using commodity HPC servers...the time to data-driven discovery is reduced and overall efficiency can be significantly increased." (Niall Gaffney, TACC)</a:t>
            </a:r>
          </a:p>
          <a:p>
            <a:pPr marL="0" indent="0">
              <a:buNone/>
            </a:pPr>
            <a:endParaRPr lang="en-US" sz="1050" i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050" dirty="0">
                <a:solidFill>
                  <a:schemeClr val="tx1"/>
                </a:solidFill>
              </a:rPr>
              <a:t>       Graphic credit Andrej </a:t>
            </a:r>
            <a:r>
              <a:rPr lang="en-US" sz="1050" dirty="0" err="1">
                <a:solidFill>
                  <a:schemeClr val="tx1"/>
                </a:solidFill>
              </a:rPr>
              <a:t>Karpathy</a:t>
            </a: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3291" y="1426258"/>
            <a:ext cx="4457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TACC, Berkeley, Cal Davis collaborate </a:t>
            </a:r>
          </a:p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  on large-scale AI runs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203489" y="2287750"/>
            <a:ext cx="4436052" cy="18893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bg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Research demonstrating the potential of commodity hardware for AI</a:t>
            </a:r>
          </a:p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Skylake ImageNet benchmark: (100 epochs, 11 min, 1024 nodes) -- fastest result at time of publication</a:t>
            </a:r>
          </a:p>
          <a:p>
            <a:pPr marL="342900" marR="0" lvl="0" indent="-34290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Knights Landing ImageNet benchmark (90 epochs, 20 min, 2048 nodes) – 3x faster than Facebook, with higher large-batch accuracy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154358E-CE91-449F-9A0B-0ADC74BA8206}"/>
              </a:ext>
            </a:extLst>
          </p:cNvPr>
          <p:cNvSpPr txBox="1">
            <a:spLocks/>
          </p:cNvSpPr>
          <p:nvPr/>
        </p:nvSpPr>
        <p:spPr bwMode="auto">
          <a:xfrm>
            <a:off x="4866469" y="4177050"/>
            <a:ext cx="4306592" cy="42802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bg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0" marR="0" lvl="0" indent="0" algn="l" defTabSz="3429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Yang You, Zhao Zhang, Cho-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Jui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Hsieh, James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Demmel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, Kurt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Keutzer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89FECF-4C34-4AA8-BF0C-D3A0519EC721}"/>
              </a:ext>
            </a:extLst>
          </p:cNvPr>
          <p:cNvSpPr txBox="1"/>
          <p:nvPr/>
        </p:nvSpPr>
        <p:spPr>
          <a:xfrm>
            <a:off x="114300" y="4303556"/>
            <a:ext cx="12843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  <a:hlinkClick r:id="rId3"/>
              </a:rPr>
              <a:t>TACC Press Release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BF0183-DF95-45AB-8DB3-FDE91E124D24}"/>
              </a:ext>
            </a:extLst>
          </p:cNvPr>
          <p:cNvGrpSpPr/>
          <p:nvPr/>
        </p:nvGrpSpPr>
        <p:grpSpPr>
          <a:xfrm>
            <a:off x="4639542" y="1865389"/>
            <a:ext cx="4300554" cy="2076416"/>
            <a:chOff x="6705600" y="129479"/>
            <a:chExt cx="5394036" cy="230892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9879ABD-5D5C-49B2-A15E-405B7309C03B}"/>
                </a:ext>
              </a:extLst>
            </p:cNvPr>
            <p:cNvSpPr/>
            <p:nvPr/>
          </p:nvSpPr>
          <p:spPr bwMode="auto">
            <a:xfrm>
              <a:off x="6705600" y="129479"/>
              <a:ext cx="5394036" cy="230892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Graphic here.</a:t>
              </a:r>
            </a:p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Use this box as background frame.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C0E0090-4102-40E0-8DDA-260577297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08908" y="223112"/>
              <a:ext cx="5187420" cy="21216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8185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C8662EB-ADD4-DE4F-B72E-C4C74259DD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9209" y="1886946"/>
            <a:ext cx="1879929" cy="1252503"/>
          </a:xfrm>
          <a:prstGeom prst="rect">
            <a:avLst/>
          </a:prstGeom>
        </p:spPr>
      </p:pic>
      <p:pic>
        <p:nvPicPr>
          <p:cNvPr id="22532" name="Picture 5" descr="image001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72315" y="951624"/>
            <a:ext cx="2407444" cy="832247"/>
          </a:xfrm>
          <a:prstGeom prst="rect">
            <a:avLst/>
          </a:prstGeom>
          <a:noFill/>
          <a:ln w="381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2533" name="Picture 6" descr="IMG_1370.JP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6066" y="2051498"/>
            <a:ext cx="866347" cy="1371600"/>
          </a:xfrm>
          <a:prstGeom prst="rect">
            <a:avLst/>
          </a:prstGeom>
          <a:noFill/>
          <a:ln w="381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corral.jpg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36012" y="3369053"/>
            <a:ext cx="1378744" cy="1371600"/>
          </a:xfrm>
          <a:prstGeom prst="rect">
            <a:avLst/>
          </a:prstGeom>
          <a:ln w="38100">
            <a:solidFill>
              <a:srgbClr val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053" y="153468"/>
            <a:ext cx="8214281" cy="607061"/>
          </a:xfrm>
        </p:spPr>
        <p:txBody>
          <a:bodyPr>
            <a:normAutofit fontScale="90000"/>
          </a:bodyPr>
          <a:lstStyle/>
          <a:p>
            <a:r>
              <a:rPr lang="en-US" altLang="en-US" dirty="0">
                <a:ea typeface="ＭＳ Ｐゴシック" charset="-128"/>
              </a:rPr>
              <a:t>An ecosystem for Extreme Scale Supercomputing</a:t>
            </a:r>
            <a:endParaRPr lang="en-US" dirty="0"/>
          </a:p>
        </p:txBody>
      </p:sp>
      <p:pic>
        <p:nvPicPr>
          <p:cNvPr id="10" name="Picture 9" descr="hikari-overview.jpg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1057" y="812946"/>
            <a:ext cx="1567999" cy="1210137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78192-CDEF-B14A-BB96-A32A71F9943C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971B5D4-EAB4-0542-976C-299567F1236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83" y="592731"/>
            <a:ext cx="3106581" cy="128923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EDD7DBE-13F1-0046-9F16-702108BE6028}"/>
              </a:ext>
            </a:extLst>
          </p:cNvPr>
          <p:cNvSpPr/>
          <p:nvPr/>
        </p:nvSpPr>
        <p:spPr>
          <a:xfrm>
            <a:off x="333510" y="883920"/>
            <a:ext cx="2431461" cy="692497"/>
          </a:xfrm>
          <a:prstGeom prst="rect">
            <a:avLst/>
          </a:prstGeom>
          <a:solidFill>
            <a:schemeClr val="accent1">
              <a:lumMod val="20000"/>
              <a:lumOff val="80000"/>
              <a:alpha val="39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Stampede-2</a:t>
            </a:r>
          </a:p>
          <a:p>
            <a:pPr algn="ctr">
              <a:spcBef>
                <a:spcPct val="0"/>
              </a:spcBef>
            </a:pPr>
            <a:r>
              <a:rPr lang="en-US" altLang="en-US" dirty="0">
                <a:solidFill>
                  <a:srgbClr val="FFFF00"/>
                </a:solidFill>
              </a:rPr>
              <a:t> </a:t>
            </a:r>
            <a:r>
              <a:rPr lang="en-US" altLang="en-US" sz="1200" b="1" dirty="0">
                <a:solidFill>
                  <a:srgbClr val="FFFF00"/>
                </a:solidFill>
              </a:rPr>
              <a:t>#12 HPC system,18PF, 350k cores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4C4BDF-02E1-104E-B35A-5D41B5856234}"/>
              </a:ext>
            </a:extLst>
          </p:cNvPr>
          <p:cNvSpPr/>
          <p:nvPr/>
        </p:nvSpPr>
        <p:spPr>
          <a:xfrm>
            <a:off x="3440091" y="985520"/>
            <a:ext cx="2071891" cy="854080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Lonestar 5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 Texas-focused HPC/HTC XC40 30,000 Intel Haswell cores 1.25 PF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E194F2-5ED8-EF45-8756-DDE73FB5A6E3}"/>
              </a:ext>
            </a:extLst>
          </p:cNvPr>
          <p:cNvSpPr/>
          <p:nvPr/>
        </p:nvSpPr>
        <p:spPr>
          <a:xfrm>
            <a:off x="480654" y="2263125"/>
            <a:ext cx="2168223" cy="854080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Wrangler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Data Intensive Computing</a:t>
            </a:r>
          </a:p>
          <a:p>
            <a:pPr algn="ctr">
              <a:spcBef>
                <a:spcPct val="0"/>
              </a:spcBef>
            </a:pPr>
            <a:r>
              <a:rPr lang="en-US" altLang="en-US" sz="1200" dirty="0">
                <a:solidFill>
                  <a:srgbClr val="FFFF00"/>
                </a:solidFill>
              </a:rPr>
              <a:t> 0.6 PB flash storage  1 TB/s read rate</a:t>
            </a:r>
            <a:endParaRPr lang="en-US" altLang="en-US" sz="1200" b="1" dirty="0">
              <a:solidFill>
                <a:srgbClr val="FFFF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988052-2A6C-F04C-9C29-A355A5F22721}"/>
              </a:ext>
            </a:extLst>
          </p:cNvPr>
          <p:cNvSpPr/>
          <p:nvPr/>
        </p:nvSpPr>
        <p:spPr>
          <a:xfrm>
            <a:off x="6362096" y="893187"/>
            <a:ext cx="1884820" cy="1038746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 err="1">
                <a:solidFill>
                  <a:srgbClr val="FFFF00"/>
                </a:solidFill>
              </a:rPr>
              <a:t>Hikari</a:t>
            </a:r>
            <a:endParaRPr lang="en-US" altLang="en-US" b="1" dirty="0">
              <a:solidFill>
                <a:srgbClr val="FFFF00"/>
              </a:solidFill>
            </a:endParaRP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 Protected Data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Containers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10,000 Intel Haswell cores 400TF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3345A6-7523-1040-A6E5-F23143A9EB20}"/>
              </a:ext>
            </a:extLst>
          </p:cNvPr>
          <p:cNvSpPr/>
          <p:nvPr/>
        </p:nvSpPr>
        <p:spPr>
          <a:xfrm>
            <a:off x="3391924" y="2070233"/>
            <a:ext cx="2168223" cy="854080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Maverick2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GPU/Interactive/Analytics</a:t>
            </a:r>
          </a:p>
          <a:p>
            <a:pPr algn="ctr">
              <a:spcBef>
                <a:spcPct val="0"/>
              </a:spcBef>
            </a:pPr>
            <a:r>
              <a:rPr lang="en-US" altLang="en-US" sz="1200" dirty="0">
                <a:solidFill>
                  <a:srgbClr val="FFFF00"/>
                </a:solidFill>
              </a:rPr>
              <a:t> GeForce GPUs, </a:t>
            </a:r>
            <a:r>
              <a:rPr lang="en-US" altLang="en-US" sz="1200" dirty="0" err="1">
                <a:solidFill>
                  <a:srgbClr val="FFFF00"/>
                </a:solidFill>
              </a:rPr>
              <a:t>Jupyter</a:t>
            </a:r>
            <a:r>
              <a:rPr lang="en-US" altLang="en-US" sz="1200" dirty="0">
                <a:solidFill>
                  <a:srgbClr val="FFFF00"/>
                </a:solidFill>
              </a:rPr>
              <a:t> and interactive support</a:t>
            </a:r>
            <a:endParaRPr lang="en-US" altLang="en-US" sz="1200" b="1" dirty="0">
              <a:solidFill>
                <a:srgbClr val="FFFF0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01B2641-0E3B-1746-8A11-345C4CE9AF1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72315" y="3369715"/>
            <a:ext cx="1776823" cy="11771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59677F-59B5-F54B-922A-DE19549A6D4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9239" y="3640449"/>
            <a:ext cx="1568004" cy="103880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D669F9C-D623-5B41-BEC8-D5AD2B64114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9134" y="2126305"/>
            <a:ext cx="2148761" cy="143322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6A008A9-3A3A-1249-9ADF-FE85BF1BB992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90" y="4235347"/>
            <a:ext cx="940415" cy="6230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1C30D3E-72F3-384A-B39C-8DB1B87F0F5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96450" y="3979010"/>
            <a:ext cx="1419443" cy="946295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59102BDE-DF87-4242-B792-0A704B587501}"/>
              </a:ext>
            </a:extLst>
          </p:cNvPr>
          <p:cNvSpPr/>
          <p:nvPr/>
        </p:nvSpPr>
        <p:spPr>
          <a:xfrm>
            <a:off x="6599136" y="2207310"/>
            <a:ext cx="1884820" cy="1246495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Jetstream</a:t>
            </a:r>
          </a:p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w/ Indiana U. 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 Science Cloud/HTC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VM Library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~10,000 Intel Haswell cores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9421F2-4EC9-9E41-94EB-889B2F208754}"/>
              </a:ext>
            </a:extLst>
          </p:cNvPr>
          <p:cNvSpPr/>
          <p:nvPr/>
        </p:nvSpPr>
        <p:spPr>
          <a:xfrm>
            <a:off x="-138804" y="4448044"/>
            <a:ext cx="1231714" cy="300082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Rodeo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3E2602-B14E-664F-8BEC-83D25A05EB5C}"/>
              </a:ext>
            </a:extLst>
          </p:cNvPr>
          <p:cNvSpPr/>
          <p:nvPr/>
        </p:nvSpPr>
        <p:spPr>
          <a:xfrm>
            <a:off x="7662297" y="4534341"/>
            <a:ext cx="1231714" cy="300082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Lasso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B42F239-E8EE-C641-8B8F-750869D85BA2}"/>
              </a:ext>
            </a:extLst>
          </p:cNvPr>
          <p:cNvSpPr/>
          <p:nvPr/>
        </p:nvSpPr>
        <p:spPr>
          <a:xfrm>
            <a:off x="1050972" y="3692242"/>
            <a:ext cx="2168223" cy="854080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Stockyard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Shared Storage Across TACC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30PB, </a:t>
            </a:r>
            <a:r>
              <a:rPr lang="en-US" altLang="en-US" sz="1200" b="1" dirty="0" err="1">
                <a:solidFill>
                  <a:srgbClr val="FFFF00"/>
                </a:solidFill>
              </a:rPr>
              <a:t>Lustre</a:t>
            </a:r>
            <a:endParaRPr lang="en-US" altLang="en-US" sz="1200" b="1" dirty="0">
              <a:solidFill>
                <a:srgbClr val="FFFF0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23D4563-1BBA-CB4E-9188-0823B7580B60}"/>
              </a:ext>
            </a:extLst>
          </p:cNvPr>
          <p:cNvSpPr/>
          <p:nvPr/>
        </p:nvSpPr>
        <p:spPr>
          <a:xfrm>
            <a:off x="3076580" y="3478592"/>
            <a:ext cx="2168223" cy="1038746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Ranch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Archive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HIPAA-Aligned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30PB Disk Cache, 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0.5EB Tape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790A510-4BC1-5348-83B7-38719171946C}"/>
              </a:ext>
            </a:extLst>
          </p:cNvPr>
          <p:cNvSpPr/>
          <p:nvPr/>
        </p:nvSpPr>
        <p:spPr>
          <a:xfrm>
            <a:off x="5260922" y="3680112"/>
            <a:ext cx="2168223" cy="854080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Corral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Published Data Collections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HIPAA-Aligned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20PB Replicated Disk, </a:t>
            </a:r>
          </a:p>
        </p:txBody>
      </p:sp>
    </p:spTree>
    <p:extLst>
      <p:ext uri="{BB962C8B-B14F-4D97-AF65-F5344CB8AC3E}">
        <p14:creationId xmlns:p14="http://schemas.microsoft.com/office/powerpoint/2010/main" val="3993294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7F1C0-1D50-6048-81E3-29C81D590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Frontera System ---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DBD75-2D88-2346-9264-1AE3A49B0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27" y="1045028"/>
            <a:ext cx="8039117" cy="2201654"/>
          </a:xfrm>
        </p:spPr>
        <p:txBody>
          <a:bodyPr>
            <a:normAutofit/>
          </a:bodyPr>
          <a:lstStyle/>
          <a:p>
            <a:r>
              <a:rPr lang="en-US" sz="1800" i="1" dirty="0"/>
              <a:t>A new, NSF supported project to do 3 things: </a:t>
            </a:r>
          </a:p>
          <a:p>
            <a:r>
              <a:rPr lang="en-US" sz="1800" dirty="0"/>
              <a:t>Deploy a system in 2019 for the largest problems scientists and engineers currently face. </a:t>
            </a:r>
          </a:p>
          <a:p>
            <a:r>
              <a:rPr lang="en-US" sz="1800" dirty="0"/>
              <a:t>Support and operate this system for 5 years. </a:t>
            </a:r>
          </a:p>
          <a:p>
            <a:r>
              <a:rPr lang="en-US" sz="1800" dirty="0"/>
              <a:t>Plan a potential phase 2 system, with 10x the capabilities, for the future challenges scientists will face.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7A496-C552-2941-8D33-B1919869A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BE4993-0D69-0348-87E2-A4E27E5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77122A-CC81-4748-A031-A3FE24220F54}"/>
              </a:ext>
            </a:extLst>
          </p:cNvPr>
          <p:cNvSpPr/>
          <p:nvPr/>
        </p:nvSpPr>
        <p:spPr>
          <a:xfrm>
            <a:off x="1597674" y="3456408"/>
            <a:ext cx="5516136" cy="105934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F3F84B-E7E7-9549-AEC0-F593CF67F70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9501" y="3478709"/>
            <a:ext cx="5112076" cy="99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8330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F0234F-6E10-AF4E-8B79-2BCCAF4DAC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053" y="1617756"/>
            <a:ext cx="2436444" cy="16141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9B24FC-4227-7C41-AA90-566CC35890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9759" y="810567"/>
            <a:ext cx="2337156" cy="16874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053" y="153468"/>
            <a:ext cx="8214281" cy="607061"/>
          </a:xfrm>
        </p:spPr>
        <p:txBody>
          <a:bodyPr>
            <a:normAutofit/>
          </a:bodyPr>
          <a:lstStyle/>
          <a:p>
            <a:r>
              <a:rPr lang="en-US" altLang="en-US" dirty="0">
                <a:ea typeface="ＭＳ Ｐゴシック" charset="-128"/>
              </a:rPr>
              <a:t>Experimental Systems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78192-CDEF-B14A-BB96-A32A71F9943C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E194F2-5ED8-EF45-8756-DDE73FB5A6E3}"/>
              </a:ext>
            </a:extLst>
          </p:cNvPr>
          <p:cNvSpPr/>
          <p:nvPr/>
        </p:nvSpPr>
        <p:spPr>
          <a:xfrm>
            <a:off x="480654" y="2263125"/>
            <a:ext cx="2168223" cy="669414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Catapult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Altera FPGA Testbed 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(Microsoft)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3345A6-7523-1040-A6E5-F23143A9EB20}"/>
              </a:ext>
            </a:extLst>
          </p:cNvPr>
          <p:cNvSpPr/>
          <p:nvPr/>
        </p:nvSpPr>
        <p:spPr>
          <a:xfrm>
            <a:off x="3614226" y="1322501"/>
            <a:ext cx="2168223" cy="854080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Chameleon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w/U. Chicago/Argonne</a:t>
            </a:r>
          </a:p>
          <a:p>
            <a:pPr algn="ctr">
              <a:spcBef>
                <a:spcPct val="0"/>
              </a:spcBef>
            </a:pPr>
            <a:r>
              <a:rPr lang="en-US" altLang="en-US" sz="1200" dirty="0">
                <a:solidFill>
                  <a:srgbClr val="FFFF00"/>
                </a:solidFill>
              </a:rPr>
              <a:t> Computer Science Testbed</a:t>
            </a:r>
            <a:endParaRPr lang="en-US" altLang="en-US" sz="1200" b="1" dirty="0">
              <a:solidFill>
                <a:srgbClr val="FFFF0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8EB3CFF-1ACC-754F-B722-965F3EA117E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46345" y="1322501"/>
            <a:ext cx="2593793" cy="17183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24BC99-12E2-9749-8933-58ECE753362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09651" y="3355221"/>
            <a:ext cx="1841535" cy="122001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7BE6A17-87CD-E647-AD9C-484546603F2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8180" y="3355221"/>
            <a:ext cx="1980628" cy="141455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89410AD-477D-C949-AF71-26269C8E3A51}"/>
              </a:ext>
            </a:extLst>
          </p:cNvPr>
          <p:cNvSpPr/>
          <p:nvPr/>
        </p:nvSpPr>
        <p:spPr>
          <a:xfrm>
            <a:off x="6582042" y="1944676"/>
            <a:ext cx="2168223" cy="669414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Fabric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Alternate Architectures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(IBM,CAPI,FPGA, GPU)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F593791-F566-2741-8977-70E8BE840964}"/>
              </a:ext>
            </a:extLst>
          </p:cNvPr>
          <p:cNvSpPr/>
          <p:nvPr/>
        </p:nvSpPr>
        <p:spPr>
          <a:xfrm>
            <a:off x="5162233" y="3674501"/>
            <a:ext cx="2168223" cy="484748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Rustler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Object Storage Testbed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C11552-176C-B54C-89DC-56727B5F7BF6}"/>
              </a:ext>
            </a:extLst>
          </p:cNvPr>
          <p:cNvSpPr/>
          <p:nvPr/>
        </p:nvSpPr>
        <p:spPr>
          <a:xfrm>
            <a:off x="2604849" y="3644097"/>
            <a:ext cx="2168223" cy="669414"/>
          </a:xfrm>
          <a:prstGeom prst="rect">
            <a:avLst/>
          </a:prstGeom>
          <a:solidFill>
            <a:schemeClr val="accent1">
              <a:lumMod val="20000"/>
              <a:lumOff val="80000"/>
              <a:alpha val="37000"/>
            </a:schemeClr>
          </a:solidFill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en-US" b="1" dirty="0">
                <a:solidFill>
                  <a:srgbClr val="FFFF00"/>
                </a:solidFill>
              </a:rPr>
              <a:t>Discovery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New Processor/Storage </a:t>
            </a:r>
          </a:p>
          <a:p>
            <a:pPr algn="ctr">
              <a:spcBef>
                <a:spcPct val="0"/>
              </a:spcBef>
            </a:pPr>
            <a:r>
              <a:rPr lang="en-US" altLang="en-US" sz="1200" b="1" dirty="0">
                <a:solidFill>
                  <a:srgbClr val="FFFF00"/>
                </a:solidFill>
              </a:rPr>
              <a:t>Benchmarking</a:t>
            </a:r>
          </a:p>
        </p:txBody>
      </p:sp>
    </p:spTree>
    <p:extLst>
      <p:ext uri="{BB962C8B-B14F-4D97-AF65-F5344CB8AC3E}">
        <p14:creationId xmlns:p14="http://schemas.microsoft.com/office/powerpoint/2010/main" val="25644774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8EFF-F1BC-D241-ABE6-3A6C3310C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does all this mean for software?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85A16F-FACC-4947-8F59-96CCD80CE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basic way to program for Frontera is </a:t>
            </a:r>
            <a:r>
              <a:rPr lang="en-US" dirty="0" err="1"/>
              <a:t>MPI+OpenMP</a:t>
            </a:r>
            <a:endParaRPr lang="en-US" dirty="0"/>
          </a:p>
          <a:p>
            <a:pPr lvl="1"/>
            <a:r>
              <a:rPr lang="en-US" dirty="0"/>
              <a:t>At 10k, 100k, 500k cores, the “end of MPI” has been predicted.</a:t>
            </a:r>
          </a:p>
          <a:p>
            <a:pPr lvl="1"/>
            <a:r>
              <a:rPr lang="en-US" dirty="0"/>
              <a:t>It has been consistently wrong, and probably still is. </a:t>
            </a:r>
          </a:p>
          <a:p>
            <a:r>
              <a:rPr lang="en-US" dirty="0"/>
              <a:t>Arguably, in the last 60 years, our scientific programming successes are: </a:t>
            </a:r>
          </a:p>
          <a:p>
            <a:pPr lvl="1"/>
            <a:r>
              <a:rPr lang="en-US" dirty="0"/>
              <a:t>C/Fortran</a:t>
            </a:r>
          </a:p>
          <a:p>
            <a:pPr lvl="1"/>
            <a:r>
              <a:rPr lang="en-US" dirty="0"/>
              <a:t>MPI</a:t>
            </a:r>
          </a:p>
          <a:p>
            <a:pPr lvl="1"/>
            <a:r>
              <a:rPr lang="en-US" dirty="0"/>
              <a:t>OpenMP</a:t>
            </a:r>
          </a:p>
          <a:p>
            <a:pPr lvl="1"/>
            <a:r>
              <a:rPr lang="en-US" dirty="0"/>
              <a:t>Python? CUDA?</a:t>
            </a:r>
          </a:p>
          <a:p>
            <a:r>
              <a:rPr lang="en-US" dirty="0"/>
              <a:t>We have tens of thousands of failures (any Chapel or X10 apps running at scale?). </a:t>
            </a:r>
          </a:p>
          <a:p>
            <a:endParaRPr lang="en-US" dirty="0"/>
          </a:p>
          <a:p>
            <a:r>
              <a:rPr lang="en-US" i="1" dirty="0"/>
              <a:t>At this point, our system designs are being driven by </a:t>
            </a:r>
            <a:r>
              <a:rPr lang="en-US" b="1" i="1" dirty="0"/>
              <a:t>”users can’t change”.  </a:t>
            </a:r>
            <a:r>
              <a:rPr lang="en-US" i="1" dirty="0"/>
              <a:t>(or at least not effectively).</a:t>
            </a:r>
            <a:endParaRPr lang="en-US" b="1" i="1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08A385-4748-B24B-B906-BFBFC3601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AD2C-2454-DB43-A21D-B17C669E4F3F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65082-FF44-BC47-BB2C-9209DC50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759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0AF52-B4C3-9548-8DE2-2A8C79309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Yet, things have changed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40475-5A64-7F4A-AFB2-C26A7FDD9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“core” </a:t>
            </a:r>
            <a:r>
              <a:rPr lang="en-US" dirty="0" err="1"/>
              <a:t>exascale</a:t>
            </a:r>
            <a:r>
              <a:rPr lang="en-US" dirty="0"/>
              <a:t> apps will likely still be C/C++ or Fortran with MPI+X.</a:t>
            </a:r>
          </a:p>
          <a:p>
            <a:pPr lvl="1"/>
            <a:r>
              <a:rPr lang="en-US" dirty="0"/>
              <a:t>X is overwhelmingly likely to be either OpenMP5 or CUDA. </a:t>
            </a:r>
          </a:p>
          <a:p>
            <a:r>
              <a:rPr lang="en-US" dirty="0"/>
              <a:t>But there are many, many other apps that in aggregate will consume many cycles at </a:t>
            </a:r>
            <a:r>
              <a:rPr lang="en-US" dirty="0" err="1"/>
              <a:t>Exascale</a:t>
            </a:r>
            <a:endParaRPr lang="en-US" dirty="0"/>
          </a:p>
          <a:p>
            <a:pPr lvl="1"/>
            <a:r>
              <a:rPr lang="en-US" dirty="0"/>
              <a:t>Will *any* of the main DL/ML/AI frameworks  be C+MPI/OpenMP??? </a:t>
            </a:r>
          </a:p>
          <a:p>
            <a:pPr lvl="1"/>
            <a:r>
              <a:rPr lang="en-US" dirty="0"/>
              <a:t>Will the data frameworks?   We have 10s of Zettabytes of data to process on Exaflop machines.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864D4-EC8D-6441-99B2-1F986A97D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168E02-61D6-E740-8ED4-FDFC68C1C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049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7D074-3074-A24A-802F-F1392FEB6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how do we bridge the gap?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28C08-39A7-1543-AB44-EB146EEBE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currently a huge gap between “high end HPC” practice and “Scalable Cloud” practice.</a:t>
            </a:r>
          </a:p>
          <a:p>
            <a:pPr lvl="1"/>
            <a:r>
              <a:rPr lang="en-US" dirty="0"/>
              <a:t>Arguably, this is because the “scalable cloud” people don’t know any better, but it exists regardless.</a:t>
            </a:r>
          </a:p>
          <a:p>
            <a:r>
              <a:rPr lang="en-US" dirty="0"/>
              <a:t>How will we bridge this gap? </a:t>
            </a:r>
          </a:p>
          <a:p>
            <a:pPr lvl="1"/>
            <a:r>
              <a:rPr lang="en-US" dirty="0"/>
              <a:t>Is it a matter of training and education ? </a:t>
            </a:r>
          </a:p>
          <a:p>
            <a:pPr lvl="1"/>
            <a:r>
              <a:rPr lang="en-US" dirty="0"/>
              <a:t>Advocacy and argument? </a:t>
            </a:r>
          </a:p>
          <a:p>
            <a:pPr lvl="1"/>
            <a:r>
              <a:rPr lang="en-US" dirty="0"/>
              <a:t>Or will we simply have a broader, and likely frailer , software ecosystem?</a:t>
            </a:r>
          </a:p>
          <a:p>
            <a:r>
              <a:rPr lang="en-US" dirty="0"/>
              <a:t>One approach might be to publish data about what works and what doesn’t. . 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CBFB4-40E8-434C-9B9B-6290776D9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0D3C4-B196-254F-9017-C29328A4E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264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HPC Performance Analytics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Continue prior work automatically identifying poor use of the system and direct users to consultants</a:t>
            </a:r>
          </a:p>
          <a:p>
            <a:pPr lvl="1"/>
            <a:r>
              <a:rPr lang="en-US" dirty="0"/>
              <a:t>Identify performance possibilities</a:t>
            </a:r>
          </a:p>
          <a:p>
            <a:pPr lvl="1"/>
            <a:r>
              <a:rPr lang="en-US" dirty="0"/>
              <a:t>Target users to appropriate resources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848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TACC Stats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60" y="1282661"/>
            <a:ext cx="8124670" cy="271145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Job-level HW and Linux counter data</a:t>
            </a:r>
          </a:p>
          <a:p>
            <a:pPr lvl="1"/>
            <a:r>
              <a:rPr lang="en-US" dirty="0"/>
              <a:t>Memory and cache traffic</a:t>
            </a:r>
          </a:p>
          <a:p>
            <a:pPr lvl="1"/>
            <a:r>
              <a:rPr lang="en-US" dirty="0"/>
              <a:t>Network traffic</a:t>
            </a:r>
          </a:p>
          <a:p>
            <a:pPr lvl="1"/>
            <a:r>
              <a:rPr lang="en-US" dirty="0"/>
              <a:t>Curates and analyzes the data</a:t>
            </a:r>
          </a:p>
          <a:p>
            <a:pPr lvl="1"/>
            <a:r>
              <a:rPr lang="en-US" dirty="0"/>
              <a:t>Integrates with XALT</a:t>
            </a:r>
          </a:p>
          <a:p>
            <a:pPr lvl="1"/>
            <a:r>
              <a:rPr lang="en-US" dirty="0"/>
              <a:t>Gather queuing statistics</a:t>
            </a:r>
          </a:p>
          <a:p>
            <a:r>
              <a:rPr lang="en-US" dirty="0"/>
              <a:t>Started under Ranger with John Hammond (now at Intel). Then ran under an NSF STCI, and now a subcontract to U. Buffalo on XSEDE Audit Service.</a:t>
            </a:r>
          </a:p>
        </p:txBody>
      </p:sp>
    </p:spTree>
    <p:extLst>
      <p:ext uri="{BB962C8B-B14F-4D97-AF65-F5344CB8AC3E}">
        <p14:creationId xmlns:p14="http://schemas.microsoft.com/office/powerpoint/2010/main" val="30866338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742" y="1189960"/>
            <a:ext cx="8124671" cy="3152301"/>
          </a:xfrm>
        </p:spPr>
        <p:txBody>
          <a:bodyPr>
            <a:normAutofit/>
          </a:bodyPr>
          <a:lstStyle/>
          <a:p>
            <a:r>
              <a:rPr lang="en-US" sz="1800" b="1" dirty="0"/>
              <a:t>The National Science Foundation</a:t>
            </a:r>
          </a:p>
          <a:p>
            <a:r>
              <a:rPr lang="en-US" dirty="0"/>
              <a:t>The University of Texas </a:t>
            </a:r>
          </a:p>
          <a:p>
            <a:r>
              <a:rPr lang="en-US" dirty="0"/>
              <a:t>Peter and Edith O’Donnell </a:t>
            </a:r>
          </a:p>
          <a:p>
            <a:r>
              <a:rPr lang="en-US" dirty="0"/>
              <a:t>Dell, Intel, and our many vendor partners</a:t>
            </a:r>
          </a:p>
          <a:p>
            <a:r>
              <a:rPr lang="en-US" dirty="0"/>
              <a:t>Cal Tech, Chicago, Cornell, Georgia Tech, Ohio State, Princeton, Texas A&amp;M, Stanford, UC-Davis, Utah</a:t>
            </a:r>
          </a:p>
          <a:p>
            <a:r>
              <a:rPr lang="en-US" b="1" dirty="0"/>
              <a:t>Our Users – the thousands of scientists who use TACC to make the world better</a:t>
            </a:r>
            <a:r>
              <a:rPr lang="en-US" dirty="0"/>
              <a:t>.</a:t>
            </a:r>
          </a:p>
          <a:p>
            <a:r>
              <a:rPr lang="en-US" dirty="0"/>
              <a:t>All the people of TACC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5020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FB7C5-985F-E84F-A08E-7B7CBF9F1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80" y="374614"/>
            <a:ext cx="3435696" cy="4081007"/>
          </a:xfrm>
        </p:spPr>
        <p:txBody>
          <a:bodyPr/>
          <a:lstStyle/>
          <a:p>
            <a:r>
              <a:rPr lang="en-US" b="1" dirty="0"/>
              <a:t>Humphry Davy, Inventor of Electrochemistry, 1812</a:t>
            </a:r>
          </a:p>
          <a:p>
            <a:endParaRPr lang="en-US" dirty="0"/>
          </a:p>
          <a:p>
            <a:r>
              <a:rPr lang="en-US" dirty="0"/>
              <a:t>(Pretty sure he was talking about our machine).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B0A5F7-E2ED-5942-A0F7-ADCB08E4F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E9D6A3-9D4B-B345-A513-718BB80F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CC9739-9906-BA43-8A5B-0D9A6BDF4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975" y="0"/>
            <a:ext cx="4247493" cy="548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533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965E-8C70-9A4A-BEEA-11D014F4B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5AF9-78FD-B64F-8B04-B354E4480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dan@tacc.utexas.edu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4B0A2-7846-0042-8C09-B243CF8C0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12/12/18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4ED5FB-372E-9A46-A1EE-C74A577E5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2340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1D0DBB-2D1F-754F-8AAD-6172F7C9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B6D03-DECE-B946-ABCE-719C49414A2E}" type="datetime1">
              <a:rPr lang="en-US" smtClean="0"/>
              <a:pPr/>
              <a:t>12/11/18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87A41E-76C7-B044-8B48-6983732BE6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260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0B4E4C2-B644-5842-9396-E2374D1864DC}"/>
              </a:ext>
            </a:extLst>
          </p:cNvPr>
          <p:cNvSpPr/>
          <p:nvPr/>
        </p:nvSpPr>
        <p:spPr>
          <a:xfrm>
            <a:off x="1910576" y="3772850"/>
            <a:ext cx="5516136" cy="105934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7F1C0-1D50-6048-81E3-29C81D590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19" y="71983"/>
            <a:ext cx="8116913" cy="952664"/>
          </a:xfrm>
        </p:spPr>
        <p:txBody>
          <a:bodyPr/>
          <a:lstStyle/>
          <a:p>
            <a:r>
              <a:rPr lang="en-US" dirty="0"/>
              <a:t>Frontera System ---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DBD75-2D88-2346-9264-1AE3A49B0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651" y="784699"/>
            <a:ext cx="8437123" cy="2988151"/>
          </a:xfrm>
        </p:spPr>
        <p:txBody>
          <a:bodyPr>
            <a:normAutofit/>
          </a:bodyPr>
          <a:lstStyle/>
          <a:p>
            <a:r>
              <a:rPr lang="en-US" dirty="0"/>
              <a:t>Primary compute system:  </a:t>
            </a:r>
            <a:r>
              <a:rPr lang="en-US" dirty="0" err="1"/>
              <a:t>DellEMC</a:t>
            </a:r>
            <a:r>
              <a:rPr lang="en-US" dirty="0"/>
              <a:t> and Intel</a:t>
            </a:r>
          </a:p>
          <a:p>
            <a:pPr lvl="1"/>
            <a:r>
              <a:rPr lang="en-US" dirty="0"/>
              <a:t>35-40 </a:t>
            </a:r>
            <a:r>
              <a:rPr lang="en-US" dirty="0" err="1"/>
              <a:t>PetaFlops</a:t>
            </a:r>
            <a:r>
              <a:rPr lang="en-US" dirty="0"/>
              <a:t> Peak Performance </a:t>
            </a:r>
          </a:p>
          <a:p>
            <a:r>
              <a:rPr lang="en-US" dirty="0"/>
              <a:t>Interconnect: Mellanox HDR and HDR-100 links.  </a:t>
            </a:r>
          </a:p>
          <a:p>
            <a:pPr lvl="1"/>
            <a:r>
              <a:rPr lang="en-US" dirty="0"/>
              <a:t>Fat Tree topology, 200Gb/s links between switches. </a:t>
            </a:r>
          </a:p>
          <a:p>
            <a:r>
              <a:rPr lang="en-US" dirty="0"/>
              <a:t>Storage: </a:t>
            </a:r>
            <a:r>
              <a:rPr lang="en-US" dirty="0" err="1"/>
              <a:t>DataDirect</a:t>
            </a:r>
            <a:r>
              <a:rPr lang="en-US" dirty="0"/>
              <a:t> Networks</a:t>
            </a:r>
          </a:p>
          <a:p>
            <a:pPr lvl="1"/>
            <a:r>
              <a:rPr lang="en-US" dirty="0"/>
              <a:t>50+ PB disk, 3PB of Flash,  1.5TB/sec peak I/O rate. </a:t>
            </a:r>
          </a:p>
          <a:p>
            <a:r>
              <a:rPr lang="en-US" dirty="0"/>
              <a:t>Single Precision Compute Subsystem: Nvidia </a:t>
            </a:r>
          </a:p>
          <a:p>
            <a:r>
              <a:rPr lang="en-US" dirty="0"/>
              <a:t>Front end for data movers, workflow, API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7A496-C552-2941-8D33-B1919869A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BE4993-0D69-0348-87E2-A4E27E5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61B8A1-CC3A-9348-8227-3BC10AC9954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2606" y="3798804"/>
            <a:ext cx="5112076" cy="99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828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E6800-A575-AB44-AB01-46852B755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Decisions - Processor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B5BB3-15C7-F343-8960-2EB86F273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965" y="1149063"/>
            <a:ext cx="8663530" cy="3522690"/>
          </a:xfrm>
        </p:spPr>
        <p:txBody>
          <a:bodyPr>
            <a:normAutofit/>
          </a:bodyPr>
          <a:lstStyle/>
          <a:p>
            <a:r>
              <a:rPr lang="en-US" dirty="0"/>
              <a:t>The architecture is in many ways “boring” if you are an HPC journalist, architect, or general junkie. </a:t>
            </a:r>
          </a:p>
          <a:p>
            <a:pPr lvl="1"/>
            <a:r>
              <a:rPr lang="en-US" dirty="0"/>
              <a:t>We have found that the way users refer to this kind of configuration is “useful”.  </a:t>
            </a:r>
          </a:p>
          <a:p>
            <a:r>
              <a:rPr lang="en-US" dirty="0"/>
              <a:t>No one has to recode for higher clock rate.  We have abandoned the normal “HPC SKUS” of Xeon, in favor of the Platinum top bin parts – the ones that are 205W per socket.   </a:t>
            </a:r>
          </a:p>
          <a:p>
            <a:pPr lvl="1"/>
            <a:r>
              <a:rPr lang="en-US" dirty="0"/>
              <a:t>Which, coincidentally, means the clock rate is higher on every core, whether you can scale in parallel or not.  </a:t>
            </a:r>
          </a:p>
          <a:p>
            <a:pPr lvl="1"/>
            <a:r>
              <a:rPr lang="en-US" dirty="0"/>
              <a:t>Users tend to consider power efficiency “our problem”.  </a:t>
            </a:r>
          </a:p>
          <a:p>
            <a:pPr lvl="1"/>
            <a:r>
              <a:rPr lang="en-US" dirty="0"/>
              <a:t>This also means there is *no* air cooled way to run these chips. </a:t>
            </a:r>
          </a:p>
          <a:p>
            <a:r>
              <a:rPr lang="en-US" dirty="0"/>
              <a:t>Versus Stampede2, we are pushing up clock rate, core count, and main memory speed. </a:t>
            </a:r>
          </a:p>
          <a:p>
            <a:pPr lvl="1"/>
            <a:r>
              <a:rPr lang="en-US" dirty="0"/>
              <a:t>This is as close to “free” performance as we can give you.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69FBB-2F4E-A847-8A44-9E096265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5C4A6-6F69-8947-B941-F2CF11EE7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664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E6800-A575-AB44-AB01-46852B755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Decisions - Filesystem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B5BB3-15C7-F343-8960-2EB86F273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965" y="1149063"/>
            <a:ext cx="8663530" cy="35226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Scalable Filesystems are always the weakest part of the system.</a:t>
            </a:r>
          </a:p>
          <a:p>
            <a:pPr lvl="1"/>
            <a:r>
              <a:rPr lang="en-US" dirty="0"/>
              <a:t>Almost the only part of the system where bad behavior by one user can affect the performance of a *different* user. </a:t>
            </a:r>
          </a:p>
          <a:p>
            <a:r>
              <a:rPr lang="en-US" dirty="0"/>
              <a:t>Filesystems are built for the aggregate user demand – rarely does one user stress *all* the dimensions of filesystems (Bandwidth, Capacity, IOPS, etc.)</a:t>
            </a:r>
          </a:p>
          <a:p>
            <a:r>
              <a:rPr lang="en-US" dirty="0"/>
              <a:t>We will divide the ”scratch” filesystem into 4 pieces</a:t>
            </a:r>
          </a:p>
          <a:p>
            <a:pPr lvl="1"/>
            <a:r>
              <a:rPr lang="en-US" dirty="0"/>
              <a:t>One with very high bandwidth</a:t>
            </a:r>
          </a:p>
          <a:p>
            <a:pPr lvl="1"/>
            <a:r>
              <a:rPr lang="en-US" dirty="0"/>
              <a:t>3 at about the same scale as Stampede, and divide the users. </a:t>
            </a:r>
          </a:p>
          <a:p>
            <a:r>
              <a:rPr lang="en-US" dirty="0"/>
              <a:t>Much more aggregate capability – but no need to push scaling past ranges at which we have already been successful.</a:t>
            </a:r>
          </a:p>
          <a:p>
            <a:pPr lvl="1"/>
            <a:r>
              <a:rPr lang="en-US" dirty="0"/>
              <a:t>Expect higher reliability from perspective of individual users</a:t>
            </a:r>
          </a:p>
          <a:p>
            <a:pPr lvl="1"/>
            <a:r>
              <a:rPr lang="en-US" dirty="0"/>
              <a:t>Everything POSIX, no “exotic” things from user perspective. 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69FBB-2F4E-A847-8A44-9E096265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5C4A6-6F69-8947-B941-F2CF11EE7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88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6C93B7-F26F-4742-95DC-55600C45534B}"/>
              </a:ext>
            </a:extLst>
          </p:cNvPr>
          <p:cNvSpPr/>
          <p:nvPr/>
        </p:nvSpPr>
        <p:spPr>
          <a:xfrm>
            <a:off x="349321" y="635810"/>
            <a:ext cx="8247693" cy="426110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49E528-92AA-8F40-80C5-5D39CA409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21" y="0"/>
            <a:ext cx="8124671" cy="881149"/>
          </a:xfrm>
        </p:spPr>
        <p:txBody>
          <a:bodyPr/>
          <a:lstStyle/>
          <a:p>
            <a:pPr algn="ctr"/>
            <a:r>
              <a:rPr lang="en-US" dirty="0"/>
              <a:t>Original System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2BA5-1E10-D64A-83C8-4D13797F6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CF48EE-B9C8-5348-BBE6-B751D5D67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977F7C-4E67-644D-9D9D-28E1F3EFEE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05624" y="578228"/>
            <a:ext cx="6362610" cy="44800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16AB8F-EF83-EE40-A56A-FBCF00D075B3}"/>
              </a:ext>
            </a:extLst>
          </p:cNvPr>
          <p:cNvSpPr txBox="1"/>
          <p:nvPr/>
        </p:nvSpPr>
        <p:spPr>
          <a:xfrm>
            <a:off x="2227713" y="3569935"/>
            <a:ext cx="932346" cy="222136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norm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&gt;38PF </a:t>
            </a:r>
            <a:r>
              <a:rPr lang="en-US" sz="700" dirty="0" err="1">
                <a:solidFill>
                  <a:schemeClr val="bg1"/>
                </a:solidFill>
              </a:rPr>
              <a:t>Dbl</a:t>
            </a:r>
            <a:r>
              <a:rPr lang="en-US" sz="700" dirty="0">
                <a:solidFill>
                  <a:schemeClr val="bg1"/>
                </a:solidFill>
              </a:rPr>
              <a:t> Precision</a:t>
            </a:r>
          </a:p>
          <a:p>
            <a:r>
              <a:rPr lang="en-US" sz="700" dirty="0">
                <a:solidFill>
                  <a:schemeClr val="bg1"/>
                </a:solidFill>
              </a:rPr>
              <a:t>&gt;8,000 Xeon Nodes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750789-A317-1845-B656-7D0B4495A1CC}"/>
              </a:ext>
            </a:extLst>
          </p:cNvPr>
          <p:cNvSpPr txBox="1"/>
          <p:nvPr/>
        </p:nvSpPr>
        <p:spPr>
          <a:xfrm>
            <a:off x="3372938" y="3605975"/>
            <a:ext cx="1034470" cy="186096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norm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&gt;8PF Single Precision</a:t>
            </a:r>
          </a:p>
          <a:p>
            <a:endParaRPr lang="en-US" sz="700" dirty="0">
              <a:solidFill>
                <a:schemeClr val="bg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EE8C31C-0964-964A-837C-05366616FE0F}"/>
              </a:ext>
            </a:extLst>
          </p:cNvPr>
          <p:cNvCxnSpPr>
            <a:cxnSpLocks/>
          </p:cNvCxnSpPr>
          <p:nvPr/>
        </p:nvCxnSpPr>
        <p:spPr>
          <a:xfrm>
            <a:off x="4840941" y="2514600"/>
            <a:ext cx="1223683" cy="0"/>
          </a:xfrm>
          <a:prstGeom prst="straightConnector1">
            <a:avLst/>
          </a:prstGeom>
          <a:ln w="12700">
            <a:solidFill>
              <a:schemeClr val="bg1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6457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7F1C0-1D50-6048-81E3-29C81D590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248" y="59106"/>
            <a:ext cx="8124671" cy="1130300"/>
          </a:xfrm>
        </p:spPr>
        <p:txBody>
          <a:bodyPr/>
          <a:lstStyle/>
          <a:p>
            <a:r>
              <a:rPr lang="en-US" dirty="0"/>
              <a:t>Frontera System ---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DBD75-2D88-2346-9264-1AE3A49B0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440" y="1403296"/>
            <a:ext cx="4094352" cy="2711450"/>
          </a:xfrm>
        </p:spPr>
        <p:txBody>
          <a:bodyPr>
            <a:normAutofit/>
          </a:bodyPr>
          <a:lstStyle/>
          <a:p>
            <a:r>
              <a:rPr lang="en-US" dirty="0"/>
              <a:t>Frontera will consume almost 6 Megawatts of Power at Peak</a:t>
            </a:r>
          </a:p>
          <a:p>
            <a:r>
              <a:rPr lang="en-US" dirty="0"/>
              <a:t>Direct water cooling of primary compute racks (</a:t>
            </a:r>
            <a:r>
              <a:rPr lang="en-US" dirty="0" err="1"/>
              <a:t>CoolIT</a:t>
            </a:r>
            <a:r>
              <a:rPr lang="en-US" dirty="0"/>
              <a:t>/</a:t>
            </a:r>
            <a:r>
              <a:rPr lang="en-US" dirty="0" err="1"/>
              <a:t>DellEMC</a:t>
            </a:r>
            <a:r>
              <a:rPr lang="en-US" dirty="0"/>
              <a:t>)</a:t>
            </a:r>
          </a:p>
          <a:p>
            <a:r>
              <a:rPr lang="en-US" dirty="0"/>
              <a:t>Oil immersion Cooling (GRC)</a:t>
            </a:r>
          </a:p>
          <a:p>
            <a:r>
              <a:rPr lang="en-US" dirty="0"/>
              <a:t>Solar, Wind inputs.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7A496-C552-2941-8D33-B1919869A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BE4993-0D69-0348-87E2-A4E27E5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4D7C03-AFF9-E641-8C2D-B92BDDBF141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8835" y="1070115"/>
            <a:ext cx="4513115" cy="30446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3D886F-1BA0-DB4A-90AB-7296B62C5F78}"/>
              </a:ext>
            </a:extLst>
          </p:cNvPr>
          <p:cNvSpPr txBox="1"/>
          <p:nvPr/>
        </p:nvSpPr>
        <p:spPr>
          <a:xfrm>
            <a:off x="5186805" y="4180653"/>
            <a:ext cx="30171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TACC Machine Room Chilled Water Plant</a:t>
            </a:r>
          </a:p>
        </p:txBody>
      </p:sp>
    </p:spTree>
    <p:extLst>
      <p:ext uri="{BB962C8B-B14F-4D97-AF65-F5344CB8AC3E}">
        <p14:creationId xmlns:p14="http://schemas.microsoft.com/office/powerpoint/2010/main" val="2765347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56B3E-4685-2D46-AD50-532481905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 - Institutions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B348C-78C8-6C4F-BB5D-686BDBCCF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493" y="1416291"/>
            <a:ext cx="8647811" cy="2711450"/>
          </a:xfrm>
        </p:spPr>
        <p:txBody>
          <a:bodyPr/>
          <a:lstStyle/>
          <a:p>
            <a:r>
              <a:rPr lang="en-US" dirty="0"/>
              <a:t>Operations: TACC, Ohio State University (MPI/Network support), Cornell (Online Training), Texas A&amp;M (Campus Bridging)</a:t>
            </a:r>
          </a:p>
          <a:p>
            <a:endParaRPr lang="en-US" dirty="0"/>
          </a:p>
          <a:p>
            <a:r>
              <a:rPr lang="en-US" dirty="0"/>
              <a:t>Science and Technology Drivers and Phase 2 Planning: Cal Tech, University of Chicago, Cornell,  UC-Davis, Georgia Tech, Princeton, Stanford, Utah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Vendors: </a:t>
            </a:r>
            <a:r>
              <a:rPr lang="en-US" dirty="0" err="1"/>
              <a:t>DellEMC</a:t>
            </a:r>
            <a:r>
              <a:rPr lang="en-US" dirty="0"/>
              <a:t>, Intel, Mellanox, </a:t>
            </a:r>
            <a:r>
              <a:rPr lang="en-US" dirty="0" err="1"/>
              <a:t>DataDirect</a:t>
            </a:r>
            <a:r>
              <a:rPr lang="en-US" dirty="0"/>
              <a:t> Networks, GRC, </a:t>
            </a:r>
            <a:r>
              <a:rPr lang="en-US" dirty="0" err="1"/>
              <a:t>CoolIT</a:t>
            </a:r>
            <a:r>
              <a:rPr lang="en-US" dirty="0"/>
              <a:t>, Amazon, Microsoft, Google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55908-C915-F14C-81AD-313F9256A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485BF-BBAE-3B4C-B74C-D5A0814F19EA}" type="datetime1">
              <a:rPr lang="en-US" smtClean="0"/>
              <a:t>12/11/18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C3DD0B-924B-8840-85A5-EB34473DC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396931"/>
      </p:ext>
    </p:extLst>
  </p:cSld>
  <p:clrMapOvr>
    <a:masterClrMapping/>
  </p:clrMapOvr>
</p:sld>
</file>

<file path=ppt/theme/theme1.xml><?xml version="1.0" encoding="utf-8"?>
<a:theme xmlns:a="http://schemas.openxmlformats.org/drawingml/2006/main" name="SC-15">
  <a:themeElements>
    <a:clrScheme name="Custom 1">
      <a:dk1>
        <a:srgbClr val="000000"/>
      </a:dk1>
      <a:lt1>
        <a:srgbClr val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FEFB00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679A04B7-6B7D-9F45-AF96-F03D9110501D}" vid="{E96B1FF5-6E9A-0A45-8ADE-997098E73CE3}"/>
    </a:ext>
  </a:extLst>
</a:theme>
</file>

<file path=ppt/theme/theme2.xml><?xml version="1.0" encoding="utf-8"?>
<a:theme xmlns:a="http://schemas.openxmlformats.org/drawingml/2006/main" name="1_SC-15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3.xml><?xml version="1.0" encoding="utf-8"?>
<a:theme xmlns:a="http://schemas.openxmlformats.org/drawingml/2006/main" name="2_SC-15">
  <a:themeElements>
    <a:clrScheme name="Custom 1">
      <a:dk1>
        <a:srgbClr val="000000"/>
      </a:dk1>
      <a:lt1>
        <a:srgbClr val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FEFB00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679A04B7-6B7D-9F45-AF96-F03D9110501D}" vid="{E96B1FF5-6E9A-0A45-8ADE-997098E73CE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30108</TotalTime>
  <Words>3026</Words>
  <Application>Microsoft Macintosh PowerPoint</Application>
  <PresentationFormat>On-screen Show (16:9)</PresentationFormat>
  <Paragraphs>413</Paragraphs>
  <Slides>39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ＭＳ Ｐゴシック</vt:lpstr>
      <vt:lpstr>Arial</vt:lpstr>
      <vt:lpstr>Calibri</vt:lpstr>
      <vt:lpstr>Century Gothic</vt:lpstr>
      <vt:lpstr>Mangal</vt:lpstr>
      <vt:lpstr>Wingdings</vt:lpstr>
      <vt:lpstr>Wingdings 3</vt:lpstr>
      <vt:lpstr>SC-15</vt:lpstr>
      <vt:lpstr>1_SC-15</vt:lpstr>
      <vt:lpstr>2_SC-15</vt:lpstr>
      <vt:lpstr>Computing for the Endless Frontier  Software Challenges</vt:lpstr>
      <vt:lpstr>TACC AT A GLANCE</vt:lpstr>
      <vt:lpstr>Frontera System --- Project</vt:lpstr>
      <vt:lpstr>Frontera System --- Hardware</vt:lpstr>
      <vt:lpstr>Design Decisions - Processor</vt:lpstr>
      <vt:lpstr>Design Decisions - Filesystem</vt:lpstr>
      <vt:lpstr>Original System Overview</vt:lpstr>
      <vt:lpstr>Frontera System --- Infrastructure</vt:lpstr>
      <vt:lpstr>The TEAM - Institutions</vt:lpstr>
      <vt:lpstr>System Support Activities  The “Traditional” </vt:lpstr>
      <vt:lpstr>System Support Activities  The “Traditional” </vt:lpstr>
      <vt:lpstr>New System Support Activities </vt:lpstr>
      <vt:lpstr>New System Support Activities </vt:lpstr>
      <vt:lpstr>Phase 2 Prototypes</vt:lpstr>
      <vt:lpstr>Strategic Partnership with Commercial Clouds</vt:lpstr>
      <vt:lpstr>COSMOS Gravitational Waves study</vt:lpstr>
      <vt:lpstr>SOLAR Corona prediction</vt:lpstr>
      <vt:lpstr>Reaping Power from Wind Farms</vt:lpstr>
      <vt:lpstr>Using KNL to Probe Space Oddities</vt:lpstr>
      <vt:lpstr>HPC Has Evolved. . . </vt:lpstr>
      <vt:lpstr>Supporting an evolving Cyberinfrastructure</vt:lpstr>
      <vt:lpstr>HPC Doesn’t Look Like it used to. . . </vt:lpstr>
      <vt:lpstr>An ExEmplar project – SD2E</vt:lpstr>
      <vt:lpstr>Harvey</vt:lpstr>
      <vt:lpstr>Brain Tumor Segmentation</vt:lpstr>
      <vt:lpstr>PowerPoint Presentation</vt:lpstr>
      <vt:lpstr>Massive Data Set Worthy of Ross Ice Shelf Itself</vt:lpstr>
      <vt:lpstr>Record Achieved on AI Benchmark</vt:lpstr>
      <vt:lpstr>An ecosystem for Extreme Scale Supercomputing</vt:lpstr>
      <vt:lpstr>Experimental Systems</vt:lpstr>
      <vt:lpstr>So what does all this mean for software?</vt:lpstr>
      <vt:lpstr>Yet, things have changed </vt:lpstr>
      <vt:lpstr>So, how do we bridge the gap?</vt:lpstr>
      <vt:lpstr>HPC Performance Analytics</vt:lpstr>
      <vt:lpstr>TACC Stats</vt:lpstr>
      <vt:lpstr>Thanks!!</vt:lpstr>
      <vt:lpstr>PowerPoint Presentation</vt:lpstr>
      <vt:lpstr>Thanks!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Stelmaszek</dc:creator>
  <cp:lastModifiedBy>Dan Stanzione</cp:lastModifiedBy>
  <cp:revision>293</cp:revision>
  <cp:lastPrinted>2017-06-30T03:01:38Z</cp:lastPrinted>
  <dcterms:created xsi:type="dcterms:W3CDTF">2015-10-28T15:55:35Z</dcterms:created>
  <dcterms:modified xsi:type="dcterms:W3CDTF">2018-12-13T02:13:21Z</dcterms:modified>
</cp:coreProperties>
</file>

<file path=docProps/thumbnail.jpeg>
</file>